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87"/>
  </p:notesMasterIdLst>
  <p:sldIdLst>
    <p:sldId id="270" r:id="rId2"/>
    <p:sldId id="316" r:id="rId3"/>
    <p:sldId id="317" r:id="rId4"/>
    <p:sldId id="318" r:id="rId5"/>
    <p:sldId id="293" r:id="rId6"/>
    <p:sldId id="374" r:id="rId7"/>
    <p:sldId id="291" r:id="rId8"/>
    <p:sldId id="267" r:id="rId9"/>
    <p:sldId id="329" r:id="rId10"/>
    <p:sldId id="334" r:id="rId11"/>
    <p:sldId id="339" r:id="rId12"/>
    <p:sldId id="256" r:id="rId13"/>
    <p:sldId id="335" r:id="rId14"/>
    <p:sldId id="383" r:id="rId15"/>
    <p:sldId id="382" r:id="rId16"/>
    <p:sldId id="336" r:id="rId17"/>
    <p:sldId id="384" r:id="rId18"/>
    <p:sldId id="355" r:id="rId19"/>
    <p:sldId id="385" r:id="rId20"/>
    <p:sldId id="356" r:id="rId21"/>
    <p:sldId id="326" r:id="rId22"/>
    <p:sldId id="341" r:id="rId23"/>
    <p:sldId id="330" r:id="rId24"/>
    <p:sldId id="375" r:id="rId25"/>
    <p:sldId id="376" r:id="rId26"/>
    <p:sldId id="296" r:id="rId27"/>
    <p:sldId id="362" r:id="rId28"/>
    <p:sldId id="260" r:id="rId29"/>
    <p:sldId id="345" r:id="rId30"/>
    <p:sldId id="359" r:id="rId31"/>
    <p:sldId id="343" r:id="rId32"/>
    <p:sldId id="344" r:id="rId33"/>
    <p:sldId id="388" r:id="rId34"/>
    <p:sldId id="386" r:id="rId35"/>
    <p:sldId id="389" r:id="rId36"/>
    <p:sldId id="349" r:id="rId37"/>
    <p:sldId id="287" r:id="rId38"/>
    <p:sldId id="390" r:id="rId39"/>
    <p:sldId id="289" r:id="rId40"/>
    <p:sldId id="391" r:id="rId41"/>
    <p:sldId id="304" r:id="rId42"/>
    <p:sldId id="392" r:id="rId43"/>
    <p:sldId id="271" r:id="rId44"/>
    <p:sldId id="342" r:id="rId45"/>
    <p:sldId id="305" r:id="rId46"/>
    <p:sldId id="261" r:id="rId47"/>
    <p:sldId id="262" r:id="rId48"/>
    <p:sldId id="360" r:id="rId49"/>
    <p:sldId id="363" r:id="rId50"/>
    <p:sldId id="263" r:id="rId51"/>
    <p:sldId id="346" r:id="rId52"/>
    <p:sldId id="350" r:id="rId53"/>
    <p:sldId id="290" r:id="rId54"/>
    <p:sldId id="277" r:id="rId55"/>
    <p:sldId id="264" r:id="rId56"/>
    <p:sldId id="366" r:id="rId57"/>
    <p:sldId id="266" r:id="rId58"/>
    <p:sldId id="331" r:id="rId59"/>
    <p:sldId id="378" r:id="rId60"/>
    <p:sldId id="379" r:id="rId61"/>
    <p:sldId id="321" r:id="rId62"/>
    <p:sldId id="310" r:id="rId63"/>
    <p:sldId id="380" r:id="rId64"/>
    <p:sldId id="279" r:id="rId65"/>
    <p:sldId id="314" r:id="rId66"/>
    <p:sldId id="370" r:id="rId67"/>
    <p:sldId id="371" r:id="rId68"/>
    <p:sldId id="367" r:id="rId69"/>
    <p:sldId id="332" r:id="rId70"/>
    <p:sldId id="322" r:id="rId71"/>
    <p:sldId id="303" r:id="rId72"/>
    <p:sldId id="265" r:id="rId73"/>
    <p:sldId id="300" r:id="rId74"/>
    <p:sldId id="306" r:id="rId75"/>
    <p:sldId id="308" r:id="rId76"/>
    <p:sldId id="373" r:id="rId77"/>
    <p:sldId id="353" r:id="rId78"/>
    <p:sldId id="288" r:id="rId79"/>
    <p:sldId id="333" r:id="rId80"/>
    <p:sldId id="381" r:id="rId81"/>
    <p:sldId id="328" r:id="rId82"/>
    <p:sldId id="365" r:id="rId83"/>
    <p:sldId id="364" r:id="rId84"/>
    <p:sldId id="324" r:id="rId85"/>
    <p:sldId id="268" r:id="rId86"/>
  </p:sldIdLst>
  <p:sldSz cx="9144000" cy="6858000" type="screen4x3"/>
  <p:notesSz cx="7102475" cy="9388475"/>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0" autoAdjust="0"/>
    <p:restoredTop sz="79876" autoAdjust="0"/>
  </p:normalViewPr>
  <p:slideViewPr>
    <p:cSldViewPr>
      <p:cViewPr varScale="1">
        <p:scale>
          <a:sx n="109" d="100"/>
          <a:sy n="109" d="100"/>
        </p:scale>
        <p:origin x="2085" y="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636"/>
    </p:cViewPr>
  </p:sorterViewPr>
  <p:notesViewPr>
    <p:cSldViewPr>
      <p:cViewPr varScale="1">
        <p:scale>
          <a:sx n="64" d="100"/>
          <a:sy n="64" d="100"/>
        </p:scale>
        <p:origin x="333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89075" y="338138"/>
            <a:ext cx="4102100" cy="3078162"/>
          </a:xfrm>
          <a:prstGeom prst="rect">
            <a:avLst/>
          </a:prstGeom>
          <a:noFill/>
          <a:ln w="12700">
            <a:solidFill>
              <a:prstClr val="black"/>
            </a:solidFill>
          </a:ln>
        </p:spPr>
        <p:txBody>
          <a:bodyPr vert="horz" lIns="94189" tIns="47094" rIns="94189" bIns="47094" rtlCol="0" anchor="ctr"/>
          <a:lstStyle/>
          <a:p>
            <a:endParaRPr lang="en-US"/>
          </a:p>
        </p:txBody>
      </p:sp>
      <p:sp>
        <p:nvSpPr>
          <p:cNvPr id="5" name="Notes Placeholder 4"/>
          <p:cNvSpPr>
            <a:spLocks noGrp="1"/>
          </p:cNvSpPr>
          <p:nvPr>
            <p:ph type="body" sz="quarter" idx="3"/>
          </p:nvPr>
        </p:nvSpPr>
        <p:spPr>
          <a:xfrm>
            <a:off x="415825" y="3624543"/>
            <a:ext cx="6347299" cy="5195656"/>
          </a:xfrm>
          <a:prstGeom prst="rect">
            <a:avLst/>
          </a:prstGeom>
        </p:spPr>
        <p:txBody>
          <a:bodyPr vert="horz" lIns="94189" tIns="47094" rIns="94189" bIns="470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023095" y="9049421"/>
            <a:ext cx="3077740" cy="337426"/>
          </a:xfrm>
          <a:prstGeom prst="rect">
            <a:avLst/>
          </a:prstGeom>
        </p:spPr>
        <p:txBody>
          <a:bodyPr vert="horz" lIns="94189" tIns="47094" rIns="94189" bIns="47094" rtlCol="0" anchor="b"/>
          <a:lstStyle>
            <a:lvl1pPr algn="r">
              <a:defRPr sz="1300"/>
            </a:lvl1pPr>
          </a:lstStyle>
          <a:p>
            <a:fld id="{3545BD42-980D-744B-92F5-F9BFE4DB3F6C}" type="slidenum">
              <a:rPr lang="en-US" smtClean="0"/>
              <a:t>‹#›</a:t>
            </a:fld>
            <a:endParaRPr lang="en-US"/>
          </a:p>
        </p:txBody>
      </p:sp>
    </p:spTree>
    <p:extLst>
      <p:ext uri="{BB962C8B-B14F-4D97-AF65-F5344CB8AC3E}">
        <p14:creationId xmlns:p14="http://schemas.microsoft.com/office/powerpoint/2010/main" val="7377858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auticalcharts.noaa.gov/enconline/enconline.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americanwhitewater.org/content/River/view/river-index" TargetMode="External"/><Relationship Id="rId4" Type="http://schemas.openxmlformats.org/officeDocument/2006/relationships/hyperlink" Target="https://waterdata.usgs.gov/nwis/r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coldwaterbootcamp.com/pages/home.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ow.uscgaux.info/Uploads_wowII/B-DEPT/Cold_water_immersion___beyond_hypothermia.pdf"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coldwaterbootcamp.com/pages/home.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ow.uscgaux.info/Uploads_wowII/B-DEPT/Cold_water_immersion___beyond_hypothermia.pd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oldwaterbootcamp.com/pages/home.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ow.uscgaux.info/Uploads_wowII/B-DEPT/Cold_water_immersion___beyond_hypothermia.pdf"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avcen.uscg.gov/sites/default/files/pdf/navRules/navrules.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americanwhitewater.org/content/Wiki/safety:start"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scgboating.org/statistics/national-recreational-boating-safety-survey.php"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outdoorindustry.org/wp-content/uploads/2015/03/2022-Outdoor-Participation-Trends-Report-1.pdf"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americanwhitewater.org/content/Wiki/safety:star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ow.uscgaux.info/content.php?unit=113-06-04&amp;category=paddle-boardin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youtube.com/watch?v=a6Qy5sVRCtk"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uscgboating.org/images/725.PDF"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americancanoe.org/"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paddling.com/learn/paddle-safety/"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mericasboatingcourse.com/lawsbystate.cf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aims to help you safely enjoy paddling. You should be able to:</a:t>
            </a:r>
          </a:p>
          <a:p>
            <a:endParaRPr lang="en-US" dirty="0"/>
          </a:p>
          <a:p>
            <a:pPr marL="228566" indent="-228566">
              <a:buAutoNum type="arabicPeriod"/>
            </a:pPr>
            <a:r>
              <a:rPr lang="en-US" dirty="0"/>
              <a:t>Understand and select the right equipment for how and where you paddle;</a:t>
            </a:r>
          </a:p>
          <a:p>
            <a:pPr marL="228566" indent="-228566">
              <a:buAutoNum type="arabicPeriod"/>
            </a:pPr>
            <a:r>
              <a:rPr lang="en-US" dirty="0"/>
              <a:t>Prepare thoroughly for your paddling experiences</a:t>
            </a:r>
          </a:p>
          <a:p>
            <a:pPr marL="228566" indent="-228566">
              <a:buAutoNum type="arabicPeriod"/>
            </a:pPr>
            <a:r>
              <a:rPr lang="en-US" dirty="0"/>
              <a:t>Know about and locate a variety of resources for paddling safety, including online and in-person training.</a:t>
            </a:r>
            <a:br>
              <a:rPr lang="en-US" dirty="0"/>
            </a:br>
            <a:br>
              <a:rPr lang="en-US" dirty="0"/>
            </a:br>
            <a:r>
              <a:rPr lang="en-US" b="1" i="1" dirty="0"/>
              <a:t>INSTRUCTOR:  </a:t>
            </a:r>
            <a:r>
              <a:rPr lang="en-US" dirty="0"/>
              <a:t>This course was developed in cooperation with the American Canoe Association.  It may be taught by any currently certified ACA instructor or by any currently certified Auxiliary instructor comfortable presenting the content.  The Paddlecraft Safety Division encourages Auxiliary instructors not comfortable with the content to attend a familiarization briefing offered by the Division or to review previously recorded Train the Trainer briefings.  Auxiliary instructors also can consult ACA instructors or AUXPAD Operators and Qualifiers to learn more about paddling safety. </a:t>
            </a:r>
          </a:p>
          <a:p>
            <a:pPr marL="228566" indent="-228566">
              <a:buAutoNum type="arabicPeriod"/>
            </a:pPr>
            <a:endParaRPr lang="en-US" dirty="0"/>
          </a:p>
          <a:p>
            <a:r>
              <a:rPr lang="en-US" dirty="0"/>
              <a:t>ACA instructors can pull any resource they want to use for instruction.  This presentation will be available for download, so anyone could use it.  By explicitly allowing ACA instructors to use it, we’re recognizing the MOU between ACA and the Auxiliary and spreading the presentation’s exposure.  We’ll be explicitly allowing people to do what they could already do, allowing the Auxiliary to gain some benefit.  </a:t>
            </a:r>
          </a:p>
          <a:p>
            <a:pPr marL="228566" indent="-228566">
              <a:buAutoNum type="arabicPeriod"/>
            </a:pPr>
            <a:endParaRPr lang="en-US" dirty="0"/>
          </a:p>
          <a:p>
            <a:r>
              <a:rPr lang="en-US" dirty="0"/>
              <a:t>Note: the photos and graphics included in this presentation are copyright and fee-free. Whenever a product is shown, it is for illustrative purposes only and does not imply any Coast Guard, Coast Guard Auxiliary, or American Canoe Association endorsement.</a:t>
            </a:r>
          </a:p>
        </p:txBody>
      </p:sp>
      <p:sp>
        <p:nvSpPr>
          <p:cNvPr id="4" name="Slide Number Placeholder 3"/>
          <p:cNvSpPr>
            <a:spLocks noGrp="1"/>
          </p:cNvSpPr>
          <p:nvPr>
            <p:ph type="sldNum" sz="quarter" idx="10"/>
          </p:nvPr>
        </p:nvSpPr>
        <p:spPr/>
        <p:txBody>
          <a:bodyPr/>
          <a:lstStyle/>
          <a:p>
            <a:fld id="{1654D227-7A6B-4077-B0D3-D1907773D9ED}" type="slidenum">
              <a:rPr lang="en-US" smtClean="0"/>
              <a:t>1</a:t>
            </a:fld>
            <a:endParaRPr lang="en-US"/>
          </a:p>
        </p:txBody>
      </p:sp>
    </p:spTree>
    <p:extLst>
      <p:ext uri="{BB962C8B-B14F-4D97-AF65-F5344CB8AC3E}">
        <p14:creationId xmlns:p14="http://schemas.microsoft.com/office/powerpoint/2010/main" val="845615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 SHOULD DEMO THE PROPER FIT OF THE LIFE JACKET</a:t>
            </a:r>
          </a:p>
          <a:p>
            <a:endParaRPr lang="en-US" dirty="0"/>
          </a:p>
          <a:p>
            <a:r>
              <a:rPr lang="en-US" dirty="0"/>
              <a:t>Start at the bottom and fasten all the way up until "COMFORTABLY SNUG.”  The belly buckle (that everyone skips) is what anchors the PFD below the rib cage.</a:t>
            </a:r>
          </a:p>
          <a:p>
            <a:endParaRPr lang="en-US" dirty="0"/>
          </a:p>
          <a:p>
            <a:r>
              <a:rPr lang="en-US" dirty="0"/>
              <a:t>INFLATABLES ARE GENERALLY NOT APPROPRIATE FOR PADDLESPORTS--ESPECIALLY </a:t>
            </a:r>
            <a:r>
              <a:rPr lang="en-US" dirty="0" err="1"/>
              <a:t>AUTOINFLATABLES</a:t>
            </a:r>
            <a:r>
              <a:rPr lang="en-US" dirty="0"/>
              <a:t>. Belt-type life jackets on </a:t>
            </a:r>
            <a:r>
              <a:rPr lang="en-US" dirty="0" err="1"/>
              <a:t>SUPs</a:t>
            </a:r>
            <a:r>
              <a:rPr lang="en-US" dirty="0"/>
              <a:t> are only legal if worn. Having it on the boat is not enough.</a:t>
            </a:r>
          </a:p>
          <a:p>
            <a:endParaRPr lang="en-US" dirty="0"/>
          </a:p>
          <a:p>
            <a:r>
              <a:rPr lang="en-US" dirty="0"/>
              <a:t>Type III with freedom of movement is generally best</a:t>
            </a:r>
          </a:p>
          <a:p>
            <a:r>
              <a:rPr lang="en-US" dirty="0"/>
              <a:t>Pockets are a consideration</a:t>
            </a:r>
          </a:p>
          <a:p>
            <a:r>
              <a:rPr lang="en-US" dirty="0"/>
              <a:t>Belt-pack inflatable PFD is an option for </a:t>
            </a:r>
            <a:r>
              <a:rPr lang="en-US" dirty="0" err="1"/>
              <a:t>SUPs</a:t>
            </a:r>
            <a:endParaRPr lang="en-US" dirty="0"/>
          </a:p>
          <a:p>
            <a:endParaRPr lang="en-US" dirty="0"/>
          </a:p>
          <a:p>
            <a:r>
              <a:rPr lang="en-US" dirty="0"/>
              <a:t>Life jackets are even designed for differences in body types and have specific ones for the female body.</a:t>
            </a:r>
          </a:p>
          <a:p>
            <a:endParaRPr lang="en-US" dirty="0"/>
          </a:p>
          <a:p>
            <a:r>
              <a:rPr lang="en-US" dirty="0"/>
              <a:t>Life jackets should fit snugly without shifting while swimming. Children should wear children’s life jackets.</a:t>
            </a:r>
          </a:p>
          <a:p>
            <a:endParaRPr lang="en-US" dirty="0"/>
          </a:p>
          <a:p>
            <a:r>
              <a:rPr lang="en-US" dirty="0"/>
              <a:t>SUP paddlers need a leash connecting them to the board. This ensures they stay connected to the board and its flotation.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10</a:t>
            </a:fld>
            <a:endParaRPr lang="en-US"/>
          </a:p>
        </p:txBody>
      </p:sp>
    </p:spTree>
    <p:extLst>
      <p:ext uri="{BB962C8B-B14F-4D97-AF65-F5344CB8AC3E}">
        <p14:creationId xmlns:p14="http://schemas.microsoft.com/office/powerpoint/2010/main" val="1090815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Terminology matters. Understanding the features of a particular type of paddlecraft helps you decide if it is the right paddlecraft for YOU. The right language helps eliminate confusion in communication.</a:t>
            </a:r>
          </a:p>
          <a:p>
            <a:endParaRPr lang="en-US" dirty="0"/>
          </a:p>
          <a:p>
            <a:r>
              <a:rPr lang="en-US" dirty="0"/>
              <a:t>Here are some key terms we should be using at various points in the course. (see the list on slide)</a:t>
            </a:r>
          </a:p>
          <a:p>
            <a:endParaRPr lang="en-US" dirty="0"/>
          </a:p>
          <a:p>
            <a:r>
              <a:rPr lang="en-US" dirty="0"/>
              <a:t>This slide shows some common terms for kayaks. Canoes and </a:t>
            </a:r>
            <a:r>
              <a:rPr lang="en-US" dirty="0" err="1"/>
              <a:t>SUPs</a:t>
            </a:r>
            <a:r>
              <a:rPr lang="en-US" dirty="0"/>
              <a:t> also have some common terms specific to their craft, which will be discussed later.</a:t>
            </a:r>
          </a:p>
          <a:p>
            <a:endParaRPr lang="en-US" dirty="0"/>
          </a:p>
          <a:p>
            <a:r>
              <a:rPr lang="en-US" dirty="0"/>
              <a:t>Footrests: these could be molded in plastic (e.g., for sit-on-tops), a foot peg or brace, or an adjustable bulkhead.</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11</a:t>
            </a:fld>
            <a:endParaRPr lang="en-US"/>
          </a:p>
        </p:txBody>
      </p:sp>
    </p:spTree>
    <p:extLst>
      <p:ext uri="{BB962C8B-B14F-4D97-AF65-F5344CB8AC3E}">
        <p14:creationId xmlns:p14="http://schemas.microsoft.com/office/powerpoint/2010/main" val="3807916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insight you can have about your paddlecraft is HOW will THIS CRAFT HANDLE WHEN SWAMPED? Will I be able to de-water and re-enter my boat if I capsize?</a:t>
            </a:r>
          </a:p>
          <a:p>
            <a:endParaRPr lang="en-US" dirty="0"/>
          </a:p>
          <a:p>
            <a:r>
              <a:rPr lang="en-US" dirty="0"/>
              <a:t>If it has bulkheads that provide buoyancy, do they leak? Are the hatches secure?</a:t>
            </a:r>
          </a:p>
          <a:p>
            <a:endParaRPr lang="en-US" dirty="0"/>
          </a:p>
          <a:p>
            <a:r>
              <a:rPr lang="en-US" dirty="0"/>
              <a:t>When purchasing buoyancy, most boats have a minimum flotation; this flotation only creates neutral buoyancy.  These are closed-cell foam.</a:t>
            </a:r>
          </a:p>
          <a:p>
            <a:endParaRPr lang="en-US" dirty="0"/>
          </a:p>
          <a:p>
            <a:r>
              <a:rPr lang="en-US" dirty="0"/>
              <a:t>You can add inflatable or cell flotation to displace water and decrease the amount of water that could come in when you capsize. This is your most important investment after the boat, paddle, and life jacket.</a:t>
            </a:r>
          </a:p>
          <a:p>
            <a:pPr marL="171424" indent="-171424">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12</a:t>
            </a:fld>
            <a:endParaRPr lang="en-US"/>
          </a:p>
        </p:txBody>
      </p:sp>
    </p:spTree>
    <p:extLst>
      <p:ext uri="{BB962C8B-B14F-4D97-AF65-F5344CB8AC3E}">
        <p14:creationId xmlns:p14="http://schemas.microsoft.com/office/powerpoint/2010/main" val="185040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review of kayak types and the advantages/disadvantages of each. Think about why and where you paddle in choosing the boat for you.</a:t>
            </a:r>
          </a:p>
          <a:p>
            <a:endParaRPr lang="en-US" dirty="0"/>
          </a:p>
          <a:p>
            <a:r>
              <a:rPr lang="en-US" dirty="0"/>
              <a:t>A recreational kayak or rec boat is designed primarily for lakes and other still water and fair weather conditions. They are less maneuverable, lack extra buoyancy, and are harder to manage in a capsize.</a:t>
            </a:r>
          </a:p>
          <a:p>
            <a:endParaRPr lang="en-US" dirty="0"/>
          </a:p>
          <a:p>
            <a:r>
              <a:rPr lang="en-US" dirty="0"/>
              <a:t>A sit-on-top kayak is just that; it does not have a decked-over cockpit.</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1654D227-7A6B-4077-B0D3-D1907773D9ED}" type="slidenum">
              <a:rPr lang="en-US" smtClean="0"/>
              <a:t>13</a:t>
            </a:fld>
            <a:endParaRPr lang="en-US"/>
          </a:p>
        </p:txBody>
      </p:sp>
    </p:spTree>
    <p:extLst>
      <p:ext uri="{BB962C8B-B14F-4D97-AF65-F5344CB8AC3E}">
        <p14:creationId xmlns:p14="http://schemas.microsoft.com/office/powerpoint/2010/main" val="4105981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review of kayak types and the advantages/disadvantages of each. Think about why and where you paddle in choosing the boat for you.</a:t>
            </a:r>
          </a:p>
          <a:p>
            <a:endParaRPr lang="en-US" dirty="0"/>
          </a:p>
          <a:p>
            <a:r>
              <a:rPr lang="en-US" dirty="0"/>
              <a:t>Touring or sea kayaks are designed for open water conditions.  They generally are longer and narrower than other kayaks and often have additional features such as bulkheads and rudders.</a:t>
            </a:r>
          </a:p>
          <a:p>
            <a:endParaRPr lang="en-US" dirty="0"/>
          </a:p>
          <a:p>
            <a:r>
              <a:rPr lang="en-US" dirty="0"/>
              <a:t>Whitewater kayaks tend to be shorter, allowing them to turn easily to avoid rocks and other hazards.  These boats often have thicker hulls and internal reinforcing to better withstand wear and tear from rocks and rapids.</a:t>
            </a:r>
          </a:p>
          <a:p>
            <a:endParaRPr lang="en-US" dirty="0"/>
          </a:p>
          <a:p>
            <a:r>
              <a:rPr lang="en-US" dirty="0"/>
              <a:t> </a:t>
            </a:r>
          </a:p>
        </p:txBody>
      </p:sp>
      <p:sp>
        <p:nvSpPr>
          <p:cNvPr id="4" name="Slide Number Placeholder 3"/>
          <p:cNvSpPr>
            <a:spLocks noGrp="1"/>
          </p:cNvSpPr>
          <p:nvPr>
            <p:ph type="sldNum" sz="quarter" idx="5"/>
          </p:nvPr>
        </p:nvSpPr>
        <p:spPr/>
        <p:txBody>
          <a:bodyPr/>
          <a:lstStyle/>
          <a:p>
            <a:fld id="{1654D227-7A6B-4077-B0D3-D1907773D9ED}" type="slidenum">
              <a:rPr lang="en-US" smtClean="0"/>
              <a:t>14</a:t>
            </a:fld>
            <a:endParaRPr lang="en-US"/>
          </a:p>
        </p:txBody>
      </p:sp>
    </p:spTree>
    <p:extLst>
      <p:ext uri="{BB962C8B-B14F-4D97-AF65-F5344CB8AC3E}">
        <p14:creationId xmlns:p14="http://schemas.microsoft.com/office/powerpoint/2010/main" val="863499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review of kayak types and the advantages/disadvantages of each. Think about why and where you paddle in choosing the boat for you.</a:t>
            </a:r>
          </a:p>
          <a:p>
            <a:endParaRPr lang="en-US" dirty="0"/>
          </a:p>
          <a:p>
            <a:r>
              <a:rPr lang="en-US" dirty="0"/>
              <a:t>A fishing kayak is specially designed for fishing, typically with upright seats, foot pedals, and other features.</a:t>
            </a:r>
          </a:p>
          <a:p>
            <a:endParaRPr lang="en-US" dirty="0"/>
          </a:p>
          <a:p>
            <a:r>
              <a:rPr lang="en-US" dirty="0"/>
              <a:t>These kayaks tend to be among the most stable of all kayaks because every action a fisherman takes all day will likely set them off balance: casting, landing a fish, turning, sorting through tackle, etc. These kayaks are also heavier than most other kayaks, and fishermen tend to load them down with more gear and entanglement hazards, making re-entry more difficult.</a:t>
            </a:r>
          </a:p>
          <a:p>
            <a:endParaRPr lang="en-US" dirty="0"/>
          </a:p>
          <a:p>
            <a:r>
              <a:rPr lang="en-US" dirty="0"/>
              <a:t> </a:t>
            </a:r>
          </a:p>
        </p:txBody>
      </p:sp>
      <p:sp>
        <p:nvSpPr>
          <p:cNvPr id="4" name="Slide Number Placeholder 3"/>
          <p:cNvSpPr>
            <a:spLocks noGrp="1"/>
          </p:cNvSpPr>
          <p:nvPr>
            <p:ph type="sldNum" sz="quarter" idx="5"/>
          </p:nvPr>
        </p:nvSpPr>
        <p:spPr/>
        <p:txBody>
          <a:bodyPr/>
          <a:lstStyle/>
          <a:p>
            <a:fld id="{1654D227-7A6B-4077-B0D3-D1907773D9ED}" type="slidenum">
              <a:rPr lang="en-US" smtClean="0"/>
              <a:t>15</a:t>
            </a:fld>
            <a:endParaRPr lang="en-US"/>
          </a:p>
        </p:txBody>
      </p:sp>
    </p:spTree>
    <p:extLst>
      <p:ext uri="{BB962C8B-B14F-4D97-AF65-F5344CB8AC3E}">
        <p14:creationId xmlns:p14="http://schemas.microsoft.com/office/powerpoint/2010/main" val="3691888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typical “first kayaks” for many paddlers.</a:t>
            </a:r>
          </a:p>
          <a:p>
            <a:pPr marL="228566" indent="-228566">
              <a:buAutoNum type="arabicPeriod"/>
            </a:pPr>
            <a:r>
              <a:rPr lang="en-US" dirty="0"/>
              <a:t>Sit Inside and Sit-on-Top kayaks are very affordable and are commonly the first kayak purchased by a new beginning paddler.</a:t>
            </a:r>
          </a:p>
          <a:p>
            <a:pPr marL="228566" indent="-228566">
              <a:buAutoNum type="arabicPeriod"/>
            </a:pPr>
            <a:r>
              <a:rPr lang="en-US" dirty="0"/>
              <a:t>These kayaks are satisfactory for short trips on calm water—but not designed for longer trips as their broad beam limits their speed and requires more effort.</a:t>
            </a:r>
          </a:p>
          <a:p>
            <a:pPr marL="228566" indent="-228566">
              <a:buAutoNum type="arabicPeriod"/>
            </a:pPr>
            <a:r>
              <a:rPr lang="en-US" dirty="0"/>
              <a:t>Sit Inside recreational kayaks can present a particular hazard – they generally have limited flotation and no bulkheads to ensure buoyancy. </a:t>
            </a:r>
          </a:p>
          <a:p>
            <a:pPr marL="228566" indent="-228566">
              <a:buAutoNum type="arabicPeriod"/>
            </a:pPr>
            <a:r>
              <a:rPr lang="en-US" dirty="0"/>
              <a:t>Sit Inside kayaks can be very difficult to dewater when swamped—especially when attempting a self-rescue. However, sit inside kayaks also offer more protection from the elements in the shoulder seasons if one paddles year-round. </a:t>
            </a:r>
          </a:p>
          <a:p>
            <a:pPr marL="228566" indent="-228566">
              <a:buAutoNum type="arabicPeriod"/>
            </a:pPr>
            <a:endParaRPr lang="en-US" dirty="0"/>
          </a:p>
          <a:p>
            <a:pPr marL="228566" indent="-228566">
              <a:buAutoNum type="arabicPeriod"/>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16</a:t>
            </a:fld>
            <a:endParaRPr lang="en-US"/>
          </a:p>
        </p:txBody>
      </p:sp>
    </p:spTree>
    <p:extLst>
      <p:ext uri="{BB962C8B-B14F-4D97-AF65-F5344CB8AC3E}">
        <p14:creationId xmlns:p14="http://schemas.microsoft.com/office/powerpoint/2010/main" val="1824543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typical “first kayaks” for many paddlers.</a:t>
            </a:r>
          </a:p>
          <a:p>
            <a:pPr marL="228600" indent="-228600">
              <a:buFont typeface="+mj-lt"/>
              <a:buAutoNum type="arabicPeriod"/>
            </a:pPr>
            <a:r>
              <a:rPr lang="en-US" dirty="0"/>
              <a:t>Sit-on-Top kayaks are very affordable and are commonly the first kayak purchased by a new beginning paddler.</a:t>
            </a:r>
          </a:p>
          <a:p>
            <a:pPr marL="228600" indent="-228600">
              <a:buFont typeface="+mj-lt"/>
              <a:buAutoNum type="arabicPeriod"/>
            </a:pPr>
            <a:r>
              <a:rPr lang="en-US" dirty="0"/>
              <a:t>These kayaks are satisfactory for short trips on calm water—but not designed for longer trips as their broad beam limits their speed and requires more effort.</a:t>
            </a:r>
          </a:p>
          <a:p>
            <a:pPr marL="228600" indent="-228600">
              <a:buFont typeface="+mj-lt"/>
              <a:buAutoNum type="arabicPeriod"/>
            </a:pPr>
            <a:r>
              <a:rPr lang="en-US" dirty="0"/>
              <a:t>Some </a:t>
            </a:r>
            <a:r>
              <a:rPr lang="en-US" dirty="0" err="1"/>
              <a:t>SOTs</a:t>
            </a:r>
            <a:r>
              <a:rPr lang="en-US" dirty="0"/>
              <a:t> are designed as high-performance craft.  These are much more expensive than entry-level SOT and often have features found in high-end sea kayaks or whitewater kayaks.</a:t>
            </a:r>
          </a:p>
          <a:p>
            <a:pPr marL="228566" indent="-228566">
              <a:buAutoNum type="arabicPeriod"/>
            </a:pPr>
            <a:endParaRPr lang="en-US" dirty="0"/>
          </a:p>
          <a:p>
            <a:pPr marL="228566" indent="-228566">
              <a:buAutoNum type="arabicPeriod"/>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17</a:t>
            </a:fld>
            <a:endParaRPr lang="en-US"/>
          </a:p>
        </p:txBody>
      </p:sp>
    </p:spTree>
    <p:extLst>
      <p:ext uri="{BB962C8B-B14F-4D97-AF65-F5344CB8AC3E}">
        <p14:creationId xmlns:p14="http://schemas.microsoft.com/office/powerpoint/2010/main" val="1597729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more advanced.</a:t>
            </a:r>
          </a:p>
          <a:p>
            <a:r>
              <a:rPr lang="en-US" dirty="0"/>
              <a:t>Sea Kayaks</a:t>
            </a:r>
          </a:p>
          <a:p>
            <a:r>
              <a:rPr lang="en-US" dirty="0"/>
              <a:t>– Longer, faster, and often more tippy than recreational kayaks</a:t>
            </a:r>
          </a:p>
          <a:p>
            <a:r>
              <a:rPr lang="en-US" dirty="0"/>
              <a:t>– Cover longer distances</a:t>
            </a:r>
          </a:p>
          <a:p>
            <a:r>
              <a:rPr lang="en-US" dirty="0"/>
              <a:t>– Bulkheads provide flotation</a:t>
            </a:r>
          </a:p>
          <a:p>
            <a:r>
              <a:rPr lang="en-US" dirty="0"/>
              <a:t>– Need skill to re‐enter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18</a:t>
            </a:fld>
            <a:endParaRPr lang="en-US"/>
          </a:p>
        </p:txBody>
      </p:sp>
    </p:spTree>
    <p:extLst>
      <p:ext uri="{BB962C8B-B14F-4D97-AF65-F5344CB8AC3E}">
        <p14:creationId xmlns:p14="http://schemas.microsoft.com/office/powerpoint/2010/main" val="1447189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more advanced.</a:t>
            </a:r>
          </a:p>
          <a:p>
            <a:r>
              <a:rPr lang="en-US" dirty="0"/>
              <a:t>• White water</a:t>
            </a:r>
          </a:p>
          <a:p>
            <a:r>
              <a:rPr lang="en-US" dirty="0"/>
              <a:t>– Short and maneuverable</a:t>
            </a:r>
          </a:p>
          <a:p>
            <a:r>
              <a:rPr lang="en-US" dirty="0"/>
              <a:t>– Re‐entry typically involves going to shore</a:t>
            </a:r>
          </a:p>
          <a:p>
            <a:r>
              <a:rPr lang="en-US" dirty="0"/>
              <a:t>– Moving water is hazardous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19</a:t>
            </a:fld>
            <a:endParaRPr lang="en-US"/>
          </a:p>
        </p:txBody>
      </p:sp>
    </p:spTree>
    <p:extLst>
      <p:ext uri="{BB962C8B-B14F-4D97-AF65-F5344CB8AC3E}">
        <p14:creationId xmlns:p14="http://schemas.microsoft.com/office/powerpoint/2010/main" val="2501039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slide is intended to assist the instructor in profiling the audience and engaging them in the instructional experience from the outset. You can use the information you gather in tailoring your content and teaching style to the group. </a:t>
            </a:r>
          </a:p>
          <a:p>
            <a:endParaRPr lang="en-US" dirty="0"/>
          </a:p>
          <a:p>
            <a:pPr marL="167129" indent="-167129">
              <a:buFont typeface="Arial" panose="020B0604020202020204" pitchFamily="34" charset="0"/>
              <a:buChar char="•"/>
            </a:pPr>
            <a:r>
              <a:rPr lang="en-US" dirty="0"/>
              <a:t>By a show of hands, what’s your paddle craft? (Kayak, whitewater kayak, fishing kayak, SUP, canoe?) Then probe each individual: sit on top or cockpit, tandem, etc., as appropriate.</a:t>
            </a:r>
          </a:p>
          <a:p>
            <a:pPr marL="167129" indent="-167129">
              <a:buFont typeface="Arial" panose="020B0604020202020204" pitchFamily="34" charset="0"/>
              <a:buChar char="•"/>
            </a:pPr>
            <a:r>
              <a:rPr lang="en-US" dirty="0"/>
              <a:t>Where do you paddle (as needed, probe: calm water, river, open water, etc.</a:t>
            </a:r>
          </a:p>
          <a:p>
            <a:pPr marL="167129" indent="-167129">
              <a:buFont typeface="Arial" panose="020B0604020202020204" pitchFamily="34" charset="0"/>
              <a:buChar char="•"/>
            </a:pPr>
            <a:r>
              <a:rPr lang="en-US" dirty="0"/>
              <a:t>By a show of hands, how would you rate your experience level (new, novice, intermediate, advanced)?</a:t>
            </a:r>
          </a:p>
          <a:p>
            <a:pPr marL="167129" indent="-167129">
              <a:buFont typeface="Arial" panose="020B0604020202020204" pitchFamily="34" charset="0"/>
              <a:buChar char="•"/>
            </a:pPr>
            <a:r>
              <a:rPr lang="en-US" dirty="0"/>
              <a:t>Why did you sign up for this class? What do you hope to learn? (Be sure everyone answers.)</a:t>
            </a:r>
          </a:p>
          <a:p>
            <a:endParaRPr lang="en-US" dirty="0"/>
          </a:p>
          <a:p>
            <a:r>
              <a:rPr lang="en-US" dirty="0"/>
              <a:t>Thanks! Let’s go on.</a:t>
            </a:r>
          </a:p>
        </p:txBody>
      </p:sp>
      <p:sp>
        <p:nvSpPr>
          <p:cNvPr id="4" name="Slide Number Placeholder 3"/>
          <p:cNvSpPr>
            <a:spLocks noGrp="1"/>
          </p:cNvSpPr>
          <p:nvPr>
            <p:ph type="sldNum" sz="quarter" idx="5"/>
          </p:nvPr>
        </p:nvSpPr>
        <p:spPr/>
        <p:txBody>
          <a:bodyPr/>
          <a:lstStyle/>
          <a:p>
            <a:fld id="{1654D227-7A6B-4077-B0D3-D1907773D9ED}" type="slidenum">
              <a:rPr lang="en-US" smtClean="0"/>
              <a:t>2</a:t>
            </a:fld>
            <a:endParaRPr lang="en-US"/>
          </a:p>
        </p:txBody>
      </p:sp>
    </p:spTree>
    <p:extLst>
      <p:ext uri="{BB962C8B-B14F-4D97-AF65-F5344CB8AC3E}">
        <p14:creationId xmlns:p14="http://schemas.microsoft.com/office/powerpoint/2010/main" val="3288562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45BD42-980D-744B-92F5-F9BFE4DB3F6C}" type="slidenum">
              <a:rPr lang="en-US" smtClean="0"/>
              <a:t>20</a:t>
            </a:fld>
            <a:endParaRPr lang="en-US"/>
          </a:p>
        </p:txBody>
      </p:sp>
    </p:spTree>
    <p:extLst>
      <p:ext uri="{BB962C8B-B14F-4D97-AF65-F5344CB8AC3E}">
        <p14:creationId xmlns:p14="http://schemas.microsoft.com/office/powerpoint/2010/main" val="3884686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The instructor should have one or more paddle types on hand for illustration</a:t>
            </a:r>
          </a:p>
          <a:p>
            <a:endParaRPr lang="en-US" dirty="0"/>
          </a:p>
          <a:p>
            <a:r>
              <a:rPr lang="en-US" dirty="0"/>
              <a:t>Of course, you need a paddle. In fact, we recommend carrying a spare. </a:t>
            </a:r>
          </a:p>
          <a:p>
            <a:endParaRPr lang="en-US" dirty="0"/>
          </a:p>
          <a:p>
            <a:r>
              <a:rPr lang="en-US" dirty="0"/>
              <a:t>Paddles vary in length, weight, and other characteristics. Choose a paddle of the right length that is comfortable for you.</a:t>
            </a:r>
          </a:p>
          <a:p>
            <a:endParaRPr lang="en-US" dirty="0"/>
          </a:p>
          <a:p>
            <a:r>
              <a:rPr lang="en-US" dirty="0"/>
              <a:t>And hang onto your paddle if you paddle—even when you capsize.</a:t>
            </a:r>
          </a:p>
          <a:p>
            <a:endParaRPr lang="en-US" dirty="0"/>
          </a:p>
          <a:p>
            <a:r>
              <a:rPr lang="en-US" dirty="0"/>
              <a:t>Hold onto the shaft. Use the power-face of the blade to catch, power through, and release the water with each stroke. There is no need to turn the paddle blade around to paddle backward. Typically, hold the paddle with the curved paddle (the bowl of the spoon) facing the paddler and the longer edge across the top.</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21</a:t>
            </a:fld>
            <a:endParaRPr lang="en-US"/>
          </a:p>
        </p:txBody>
      </p:sp>
    </p:spTree>
    <p:extLst>
      <p:ext uri="{BB962C8B-B14F-4D97-AF65-F5344CB8AC3E}">
        <p14:creationId xmlns:p14="http://schemas.microsoft.com/office/powerpoint/2010/main" val="2053574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Have an array of recommended gear on display that represents what is in the illustration; talk selectively about those pieces most connected to the present audience.</a:t>
            </a:r>
          </a:p>
          <a:p>
            <a:endParaRPr lang="en-US" dirty="0"/>
          </a:p>
          <a:p>
            <a:r>
              <a:rPr lang="en-US" dirty="0"/>
              <a:t>There is a wide array of gear appropriate to a wide variety of conditions.  Four items in addition to those we have discussed so far to consider are these (slide.) </a:t>
            </a:r>
          </a:p>
          <a:p>
            <a:endParaRPr lang="en-US" dirty="0"/>
          </a:p>
          <a:p>
            <a:r>
              <a:rPr lang="en-US" dirty="0"/>
              <a:t>MOST IMPORTANT, HOWEVER. And we should talk about this more… is PLANNING YOUR PADDLE TRIP and EQUIPPING accordingly.</a:t>
            </a:r>
          </a:p>
          <a:p>
            <a:endParaRPr lang="en-US" dirty="0"/>
          </a:p>
          <a:p>
            <a:r>
              <a:rPr lang="en-US" dirty="0"/>
              <a:t>Consider adding a reentry sling or line to the standard equipment. </a:t>
            </a:r>
          </a:p>
          <a:p>
            <a:endParaRPr lang="en-US" dirty="0"/>
          </a:p>
          <a:p>
            <a:r>
              <a:rPr lang="en-US" dirty="0"/>
              <a:t>Then, practice with the rescue equipment, especially reentry.</a:t>
            </a:r>
          </a:p>
          <a:p>
            <a:endParaRPr lang="en-US" dirty="0"/>
          </a:p>
          <a:p>
            <a:r>
              <a:rPr lang="en-US" dirty="0"/>
              <a:t>It is important to understand the difference between river gear and gear that is appropriate for open water.</a:t>
            </a:r>
          </a:p>
        </p:txBody>
      </p:sp>
      <p:sp>
        <p:nvSpPr>
          <p:cNvPr id="4" name="Slide Number Placeholder 3"/>
          <p:cNvSpPr>
            <a:spLocks noGrp="1"/>
          </p:cNvSpPr>
          <p:nvPr>
            <p:ph type="sldNum" sz="quarter" idx="5"/>
          </p:nvPr>
        </p:nvSpPr>
        <p:spPr/>
        <p:txBody>
          <a:bodyPr/>
          <a:lstStyle/>
          <a:p>
            <a:fld id="{1654D227-7A6B-4077-B0D3-D1907773D9ED}" type="slidenum">
              <a:rPr lang="en-US" smtClean="0"/>
              <a:t>22</a:t>
            </a:fld>
            <a:endParaRPr lang="en-US"/>
          </a:p>
        </p:txBody>
      </p:sp>
    </p:spTree>
    <p:extLst>
      <p:ext uri="{BB962C8B-B14F-4D97-AF65-F5344CB8AC3E}">
        <p14:creationId xmlns:p14="http://schemas.microsoft.com/office/powerpoint/2010/main" val="901761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content is meant to help with recall, foster interaction, and measure mastery of learning objectives.</a:t>
            </a:r>
          </a:p>
          <a:p>
            <a:endParaRPr lang="en-US" dirty="0"/>
          </a:p>
          <a:p>
            <a:r>
              <a:rPr lang="en-US" dirty="0"/>
              <a:t>It is time to check in on what you have learned. I have a few questions for you.</a:t>
            </a:r>
          </a:p>
          <a:p>
            <a:endParaRPr lang="en-US" dirty="0"/>
          </a:p>
          <a:p>
            <a:r>
              <a:rPr lang="en-US" dirty="0"/>
              <a:t>1, Hopefully, one of your takeaways is that safety is a CONSCIOUS process involving both knowledge and behavior. What are some of the information you have learned so far that should help you be a safer paddler? What are some of the behaviors that you should adopt to increase safety?</a:t>
            </a:r>
          </a:p>
        </p:txBody>
      </p:sp>
      <p:sp>
        <p:nvSpPr>
          <p:cNvPr id="4" name="Slide Number Placeholder 3"/>
          <p:cNvSpPr>
            <a:spLocks noGrp="1"/>
          </p:cNvSpPr>
          <p:nvPr>
            <p:ph type="sldNum" sz="quarter" idx="5"/>
          </p:nvPr>
        </p:nvSpPr>
        <p:spPr/>
        <p:txBody>
          <a:bodyPr/>
          <a:lstStyle/>
          <a:p>
            <a:fld id="{1654D227-7A6B-4077-B0D3-D1907773D9ED}" type="slidenum">
              <a:rPr lang="en-US" smtClean="0"/>
              <a:t>23</a:t>
            </a:fld>
            <a:endParaRPr lang="en-US"/>
          </a:p>
        </p:txBody>
      </p:sp>
    </p:spTree>
    <p:extLst>
      <p:ext uri="{BB962C8B-B14F-4D97-AF65-F5344CB8AC3E}">
        <p14:creationId xmlns:p14="http://schemas.microsoft.com/office/powerpoint/2010/main" val="2692114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content is meant to help with recall, foster interaction, and measure mastery of learning objectives.</a:t>
            </a:r>
          </a:p>
          <a:p>
            <a:endParaRPr lang="en-US" dirty="0"/>
          </a:p>
          <a:p>
            <a:r>
              <a:rPr lang="en-US" dirty="0"/>
              <a:t>2. What is the best type of life jacket for the paddle sport you do? How do you wear it correctly?</a:t>
            </a:r>
          </a:p>
          <a:p>
            <a:r>
              <a:rPr lang="en-US" dirty="0"/>
              <a:t>3. What are some advantages and disadvantages of the paddle craft you use?</a:t>
            </a:r>
          </a:p>
        </p:txBody>
      </p:sp>
      <p:sp>
        <p:nvSpPr>
          <p:cNvPr id="4" name="Slide Number Placeholder 3"/>
          <p:cNvSpPr>
            <a:spLocks noGrp="1"/>
          </p:cNvSpPr>
          <p:nvPr>
            <p:ph type="sldNum" sz="quarter" idx="5"/>
          </p:nvPr>
        </p:nvSpPr>
        <p:spPr/>
        <p:txBody>
          <a:bodyPr/>
          <a:lstStyle/>
          <a:p>
            <a:fld id="{1654D227-7A6B-4077-B0D3-D1907773D9ED}" type="slidenum">
              <a:rPr lang="en-US" smtClean="0"/>
              <a:t>24</a:t>
            </a:fld>
            <a:endParaRPr lang="en-US"/>
          </a:p>
        </p:txBody>
      </p:sp>
    </p:spTree>
    <p:extLst>
      <p:ext uri="{BB962C8B-B14F-4D97-AF65-F5344CB8AC3E}">
        <p14:creationId xmlns:p14="http://schemas.microsoft.com/office/powerpoint/2010/main" val="1476897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content is meant to help with recall, foster interaction, and measure mastery of learning objectives.</a:t>
            </a:r>
          </a:p>
          <a:p>
            <a:endParaRPr lang="en-US" dirty="0"/>
          </a:p>
          <a:p>
            <a:r>
              <a:rPr lang="en-US" dirty="0"/>
              <a:t>It is time to check in on what you have learned. I have a few questions for you.</a:t>
            </a:r>
          </a:p>
          <a:p>
            <a:endParaRPr lang="en-US" dirty="0"/>
          </a:p>
          <a:p>
            <a:r>
              <a:rPr lang="en-US" dirty="0"/>
              <a:t>4. How can you ensure the buoyancy of your kayak?</a:t>
            </a:r>
          </a:p>
          <a:p>
            <a:r>
              <a:rPr lang="en-US" dirty="0"/>
              <a:t>5. What are some of the other safety equipment you could carry?</a:t>
            </a:r>
          </a:p>
        </p:txBody>
      </p:sp>
      <p:sp>
        <p:nvSpPr>
          <p:cNvPr id="4" name="Slide Number Placeholder 3"/>
          <p:cNvSpPr>
            <a:spLocks noGrp="1"/>
          </p:cNvSpPr>
          <p:nvPr>
            <p:ph type="sldNum" sz="quarter" idx="5"/>
          </p:nvPr>
        </p:nvSpPr>
        <p:spPr/>
        <p:txBody>
          <a:bodyPr/>
          <a:lstStyle/>
          <a:p>
            <a:fld id="{1654D227-7A6B-4077-B0D3-D1907773D9ED}" type="slidenum">
              <a:rPr lang="en-US" smtClean="0"/>
              <a:t>25</a:t>
            </a:fld>
            <a:endParaRPr lang="en-US"/>
          </a:p>
        </p:txBody>
      </p:sp>
    </p:spTree>
    <p:extLst>
      <p:ext uri="{BB962C8B-B14F-4D97-AF65-F5344CB8AC3E}">
        <p14:creationId xmlns:p14="http://schemas.microsoft.com/office/powerpoint/2010/main" val="1253959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stages of any paddling trip.</a:t>
            </a:r>
          </a:p>
          <a:p>
            <a:endParaRPr lang="en-US" dirty="0"/>
          </a:p>
          <a:p>
            <a:r>
              <a:rPr lang="en-US" dirty="0"/>
              <a:t>THE MOST IMPORTANT IS PLANNING AND PREPARATION</a:t>
            </a:r>
          </a:p>
          <a:p>
            <a:endParaRPr lang="en-US" dirty="0"/>
          </a:p>
          <a:p>
            <a:r>
              <a:rPr lang="en-US" dirty="0"/>
              <a:t>THEN, handling yourself and your group out on the water.</a:t>
            </a:r>
          </a:p>
          <a:p>
            <a:endParaRPr lang="en-US" dirty="0"/>
          </a:p>
          <a:p>
            <a:r>
              <a:rPr lang="en-US" dirty="0"/>
              <a:t>And what you do AFTER the trip should impact safety the next time!</a:t>
            </a:r>
          </a:p>
          <a:p>
            <a:endParaRPr lang="en-US" dirty="0"/>
          </a:p>
          <a:p>
            <a:r>
              <a:rPr lang="en-US" dirty="0"/>
              <a:t>Let’s take a look at each.</a:t>
            </a:r>
          </a:p>
          <a:p>
            <a:endParaRPr lang="en-US" dirty="0"/>
          </a:p>
          <a:p>
            <a:r>
              <a:rPr lang="en-US" dirty="0"/>
              <a:t>Important: Need to emphasize boat ramp etiquette at put in and take out.</a:t>
            </a:r>
          </a:p>
        </p:txBody>
      </p:sp>
      <p:sp>
        <p:nvSpPr>
          <p:cNvPr id="4" name="Slide Number Placeholder 3"/>
          <p:cNvSpPr>
            <a:spLocks noGrp="1"/>
          </p:cNvSpPr>
          <p:nvPr>
            <p:ph type="sldNum" sz="quarter" idx="5"/>
          </p:nvPr>
        </p:nvSpPr>
        <p:spPr/>
        <p:txBody>
          <a:bodyPr/>
          <a:lstStyle/>
          <a:p>
            <a:fld id="{1654D227-7A6B-4077-B0D3-D1907773D9ED}" type="slidenum">
              <a:rPr lang="en-US" smtClean="0"/>
              <a:t>26</a:t>
            </a:fld>
            <a:endParaRPr lang="en-US"/>
          </a:p>
        </p:txBody>
      </p:sp>
    </p:spTree>
    <p:extLst>
      <p:ext uri="{BB962C8B-B14F-4D97-AF65-F5344CB8AC3E}">
        <p14:creationId xmlns:p14="http://schemas.microsoft.com/office/powerpoint/2010/main" val="2231173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self-explanatory, focus on the importance of an informed </a:t>
            </a:r>
            <a:r>
              <a:rPr lang="en-US" b="1" dirty="0"/>
              <a:t>go/no go </a:t>
            </a:r>
            <a:r>
              <a:rPr lang="en-US" dirty="0"/>
              <a:t>decision.</a:t>
            </a:r>
          </a:p>
        </p:txBody>
      </p:sp>
      <p:sp>
        <p:nvSpPr>
          <p:cNvPr id="4" name="Slide Number Placeholder 3"/>
          <p:cNvSpPr>
            <a:spLocks noGrp="1"/>
          </p:cNvSpPr>
          <p:nvPr>
            <p:ph type="sldNum" sz="quarter" idx="5"/>
          </p:nvPr>
        </p:nvSpPr>
        <p:spPr/>
        <p:txBody>
          <a:bodyPr/>
          <a:lstStyle/>
          <a:p>
            <a:fld id="{1654D227-7A6B-4077-B0D3-D1907773D9ED}" type="slidenum">
              <a:rPr lang="en-US" smtClean="0"/>
              <a:t>27</a:t>
            </a:fld>
            <a:endParaRPr lang="en-US"/>
          </a:p>
        </p:txBody>
      </p:sp>
    </p:spTree>
    <p:extLst>
      <p:ext uri="{BB962C8B-B14F-4D97-AF65-F5344CB8AC3E}">
        <p14:creationId xmlns:p14="http://schemas.microsoft.com/office/powerpoint/2010/main" val="3760000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Trip planning is where the enjoyment and the safety begins. </a:t>
            </a:r>
          </a:p>
          <a:p>
            <a:endParaRPr lang="en-US" dirty="0"/>
          </a:p>
          <a:p>
            <a:r>
              <a:rPr lang="en-US" dirty="0"/>
              <a:t>INSTRUCTOR NOTE: Be mindful of adapting this content to local conditions and to the types of paddling the audience told you they do at the start of the session.</a:t>
            </a:r>
          </a:p>
          <a:p>
            <a:endParaRPr lang="en-US" dirty="0"/>
          </a:p>
          <a:p>
            <a:r>
              <a:rPr lang="en-US" dirty="0"/>
              <a:t>Always consider paddling with friends; it is safer.</a:t>
            </a:r>
          </a:p>
          <a:p>
            <a:endParaRPr lang="en-US" dirty="0"/>
          </a:p>
          <a:p>
            <a:r>
              <a:rPr lang="en-US" dirty="0"/>
              <a:t>Next, choose a venue that fits your skills, equipment, and fitness level. Weather is always a factor. (Around here, you may also want to consider tides, boat traffic, etc.)</a:t>
            </a:r>
          </a:p>
          <a:p>
            <a:endParaRPr lang="en-US" dirty="0"/>
          </a:p>
          <a:p>
            <a:r>
              <a:rPr lang="en-US" dirty="0"/>
              <a:t>To check the weather, go beyond general forecasts when applicable, as marine and mountain conditions can vary greatly.</a:t>
            </a:r>
          </a:p>
          <a:p>
            <a:endParaRPr lang="en-US" dirty="0"/>
          </a:p>
          <a:p>
            <a:r>
              <a:rPr lang="en-US" dirty="0"/>
              <a:t>Check water conditions - this might include river levels, tides, and wave forecasts.</a:t>
            </a:r>
          </a:p>
          <a:p>
            <a:endParaRPr lang="en-US" dirty="0"/>
          </a:p>
          <a:p>
            <a:r>
              <a:rPr lang="en-US" dirty="0"/>
              <a:t>Plan your put-in and your route: where should you start, and what conditions, hazards, etc., will you encounter? (Discuss with as many local references as possible using guidebooks, websites, other paddlers, etc.) Is your trip an out and back: if so, will wind/tide affect your return? </a:t>
            </a:r>
          </a:p>
          <a:p>
            <a:endParaRPr lang="en-US" dirty="0"/>
          </a:p>
          <a:p>
            <a:r>
              <a:rPr lang="en-US" dirty="0"/>
              <a:t>Inventory your gear well before the trip. We recommend having a checklist.</a:t>
            </a:r>
          </a:p>
          <a:p>
            <a:endParaRPr lang="en-US" dirty="0"/>
          </a:p>
          <a:p>
            <a:r>
              <a:rPr lang="en-US" dirty="0"/>
              <a:t>Once you are all set, develop and file an appropriate float plan for your trip. </a:t>
            </a:r>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28</a:t>
            </a:fld>
            <a:endParaRPr lang="en-US"/>
          </a:p>
        </p:txBody>
      </p:sp>
    </p:spTree>
    <p:extLst>
      <p:ext uri="{BB962C8B-B14F-4D97-AF65-F5344CB8AC3E}">
        <p14:creationId xmlns:p14="http://schemas.microsoft.com/office/powerpoint/2010/main" val="3307526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Consult a guidebook, website, marine chart, or inland map to learn about where you intend to paddle. Remember that conditions change over time, and these guides may not be 100% accurate. These references should often have information about parking, put-in/take-out points, distances, local conditions and hazards, and more. You can also consult marine charts (now going electronic) and your GPS to learn more about your intended route.</a:t>
            </a:r>
          </a:p>
          <a:p>
            <a:endParaRPr lang="en-US" dirty="0"/>
          </a:p>
          <a:p>
            <a:r>
              <a:rPr lang="en-US" dirty="0"/>
              <a:t>NOAA charts are available at:  </a:t>
            </a:r>
            <a:r>
              <a:rPr lang="en-US" dirty="0">
                <a:hlinkClick r:id="rId3"/>
              </a:rPr>
              <a:t>https://nauticalcharts.noaa.gov/enconline/enconline.html</a:t>
            </a:r>
            <a:r>
              <a:rPr lang="en-US" dirty="0"/>
              <a:t>. Many harbor charts are a good scale for paddlers, as well as chart books, which can print onto 8 1/2 x 11 paper and be laminated to carry afloat.  Marine radios may also have a GPS and chart.</a:t>
            </a:r>
          </a:p>
          <a:p>
            <a:endParaRPr lang="en-US" dirty="0"/>
          </a:p>
          <a:p>
            <a:r>
              <a:rPr lang="en-US" dirty="0"/>
              <a:t>It is important to research the appropriate USGS gauge to look at the water level on the section of the river one is paddling in and has enough local intel to know what numbers to look for on the gauge to know if it is safe to paddle today.</a:t>
            </a:r>
          </a:p>
          <a:p>
            <a:endParaRPr lang="en-US" dirty="0"/>
          </a:p>
          <a:p>
            <a:r>
              <a:rPr lang="en-US" dirty="0"/>
              <a:t>USGS river gauges can be found at </a:t>
            </a:r>
            <a:r>
              <a:rPr lang="en-US" dirty="0">
                <a:hlinkClick r:id="rId4"/>
              </a:rPr>
              <a:t>https://waterdata.usgs.gov/nwis/rt</a:t>
            </a:r>
            <a:r>
              <a:rPr lang="en-US" dirty="0"/>
              <a:t>. </a:t>
            </a:r>
          </a:p>
          <a:p>
            <a:r>
              <a:rPr lang="en-US" dirty="0"/>
              <a:t>American Whitewater’s river info page </a:t>
            </a:r>
            <a:r>
              <a:rPr lang="en-US" dirty="0">
                <a:hlinkClick r:id="rId5"/>
              </a:rPr>
              <a:t>https://www.americanwhitewater.org/content/River/view/river-index</a:t>
            </a:r>
            <a:r>
              <a:rPr lang="en-US" dirty="0"/>
              <a:t> shows current water levels of many rivers (from the USGS data), provides information about the river, including recommended levels, and gives access information.</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29</a:t>
            </a:fld>
            <a:endParaRPr lang="en-US"/>
          </a:p>
        </p:txBody>
      </p:sp>
    </p:spTree>
    <p:extLst>
      <p:ext uri="{BB962C8B-B14F-4D97-AF65-F5344CB8AC3E}">
        <p14:creationId xmlns:p14="http://schemas.microsoft.com/office/powerpoint/2010/main" val="219001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sections to this course. Each has specific learning objectives.</a:t>
            </a:r>
          </a:p>
          <a:p>
            <a:endParaRPr lang="en-US" dirty="0"/>
          </a:p>
          <a:p>
            <a:pPr marL="171424" indent="-171424">
              <a:buFont typeface="Arial" panose="020B0604020202020204" pitchFamily="34" charset="0"/>
              <a:buChar char="•"/>
            </a:pPr>
            <a:r>
              <a:rPr lang="en-US" dirty="0"/>
              <a:t>After section one, you should be able to understand and select the right equipment and safety gear for the paddling that you do.</a:t>
            </a:r>
          </a:p>
          <a:p>
            <a:pPr marL="171424" indent="-171424">
              <a:buFont typeface="Arial" panose="020B0604020202020204" pitchFamily="34" charset="0"/>
              <a:buChar char="•"/>
            </a:pPr>
            <a:r>
              <a:rPr lang="en-US" dirty="0"/>
              <a:t>After section two, you should be able to plan your paddling experiences from start to finish safely.</a:t>
            </a:r>
          </a:p>
          <a:p>
            <a:pPr marL="171424" indent="-171424">
              <a:buFont typeface="Arial" panose="020B0604020202020204" pitchFamily="34" charset="0"/>
              <a:buChar char="•"/>
            </a:pPr>
            <a:r>
              <a:rPr lang="en-US" dirty="0"/>
              <a:t>Those of you who are SUP paddlers/kayak anglers should learn the special safety considerations for your sport and apply them.</a:t>
            </a:r>
          </a:p>
          <a:p>
            <a:pPr marL="171424" indent="-171424">
              <a:buFont typeface="Arial" panose="020B0604020202020204" pitchFamily="34" charset="0"/>
              <a:buChar char="•"/>
            </a:pPr>
            <a:r>
              <a:rPr lang="en-US" dirty="0"/>
              <a:t>After section four, you should be able to locate a variety of resources that should enable you to learn more about safety, obtain safety-related information, online file safety (float) plans, and more.</a:t>
            </a:r>
          </a:p>
          <a:p>
            <a:pPr marL="171424" indent="-171424">
              <a:buFont typeface="Arial" panose="020B0604020202020204" pitchFamily="34" charset="0"/>
              <a:buChar char="•"/>
            </a:pPr>
            <a:r>
              <a:rPr lang="en-US" dirty="0"/>
              <a:t>After section five, you should have questions not covered by this presentation answered as best we can.</a:t>
            </a:r>
          </a:p>
        </p:txBody>
      </p:sp>
      <p:sp>
        <p:nvSpPr>
          <p:cNvPr id="4" name="Slide Number Placeholder 3"/>
          <p:cNvSpPr>
            <a:spLocks noGrp="1"/>
          </p:cNvSpPr>
          <p:nvPr>
            <p:ph type="sldNum" sz="quarter" idx="5"/>
          </p:nvPr>
        </p:nvSpPr>
        <p:spPr/>
        <p:txBody>
          <a:bodyPr/>
          <a:lstStyle/>
          <a:p>
            <a:fld id="{1654D227-7A6B-4077-B0D3-D1907773D9ED}" type="slidenum">
              <a:rPr lang="en-US" smtClean="0"/>
              <a:t>3</a:t>
            </a:fld>
            <a:endParaRPr lang="en-US"/>
          </a:p>
        </p:txBody>
      </p:sp>
    </p:spTree>
    <p:extLst>
      <p:ext uri="{BB962C8B-B14F-4D97-AF65-F5344CB8AC3E}">
        <p14:creationId xmlns:p14="http://schemas.microsoft.com/office/powerpoint/2010/main" val="974385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Marine weather and lake weather, especially in mountainous regions, can vary greatly from generalized regional forecasts. Check NOAA marine forecasts and local lake forecasts before you head out. Understand the risks of changes in wind, storms, and temperature changes. Remember, weather is changeable; afternoon conditions may not look like those in the morning. </a:t>
            </a:r>
          </a:p>
          <a:p>
            <a:endParaRPr lang="en-US" dirty="0"/>
          </a:p>
          <a:p>
            <a:r>
              <a:rPr lang="en-US" dirty="0"/>
              <a:t>INSTRUCTOR NOTE: Provide local examples, e.g., in many NE communities with south-facing coasts, calm mornings can turn into very windy afternoons.</a:t>
            </a:r>
          </a:p>
        </p:txBody>
      </p:sp>
      <p:sp>
        <p:nvSpPr>
          <p:cNvPr id="4" name="Slide Number Placeholder 3"/>
          <p:cNvSpPr>
            <a:spLocks noGrp="1"/>
          </p:cNvSpPr>
          <p:nvPr>
            <p:ph type="sldNum" sz="quarter" idx="5"/>
          </p:nvPr>
        </p:nvSpPr>
        <p:spPr/>
        <p:txBody>
          <a:bodyPr/>
          <a:lstStyle/>
          <a:p>
            <a:fld id="{1654D227-7A6B-4077-B0D3-D1907773D9ED}" type="slidenum">
              <a:rPr lang="en-US" smtClean="0"/>
              <a:t>30</a:t>
            </a:fld>
            <a:endParaRPr lang="en-US"/>
          </a:p>
        </p:txBody>
      </p:sp>
    </p:spTree>
    <p:extLst>
      <p:ext uri="{BB962C8B-B14F-4D97-AF65-F5344CB8AC3E}">
        <p14:creationId xmlns:p14="http://schemas.microsoft.com/office/powerpoint/2010/main" val="809492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Paddle shoes should be closed-toed and fastened.  Clogs and crocs that fall off don't work if you have to get out in shallow water and push.</a:t>
            </a:r>
          </a:p>
        </p:txBody>
      </p:sp>
      <p:sp>
        <p:nvSpPr>
          <p:cNvPr id="4" name="Slide Number Placeholder 3"/>
          <p:cNvSpPr>
            <a:spLocks noGrp="1"/>
          </p:cNvSpPr>
          <p:nvPr>
            <p:ph type="sldNum" sz="quarter" idx="5"/>
          </p:nvPr>
        </p:nvSpPr>
        <p:spPr/>
        <p:txBody>
          <a:bodyPr/>
          <a:lstStyle/>
          <a:p>
            <a:fld id="{3545BD42-980D-744B-92F5-F9BFE4DB3F6C}" type="slidenum">
              <a:rPr lang="en-US" smtClean="0"/>
              <a:t>31</a:t>
            </a:fld>
            <a:endParaRPr lang="en-US"/>
          </a:p>
        </p:txBody>
      </p:sp>
    </p:spTree>
    <p:extLst>
      <p:ext uri="{BB962C8B-B14F-4D97-AF65-F5344CB8AC3E}">
        <p14:creationId xmlns:p14="http://schemas.microsoft.com/office/powerpoint/2010/main" val="3079460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Cold water immersion can be immediately life-threatening.  All boaters are encouraged to dress for water temperature (additional details on following slides).  There are four major cold water immersion health issues.  They can occur in water as warm as 70 F but are more likely to occur in colder water.  </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600" dirty="0">
                <a:solidFill>
                  <a:srgbClr val="000000"/>
                </a:solidFill>
                <a:effectLst/>
                <a:ea typeface="Times New Roman" panose="02020603050405020304" pitchFamily="18" charset="0"/>
                <a:cs typeface="Calibri" panose="020F0502020204030204" pitchFamily="34" charset="0"/>
              </a:rPr>
              <a:t> </a:t>
            </a:r>
            <a:endParaRPr lang="en-US" sz="6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Cold Shock (also called the Cold Shock Response) – this happens immediately after immersion.  Subjects gasp reflexively (potentially causing them to inhale water).  Their respiratory rate, pulse and blood pressure all climb precipitously.  Breath holding capacity decreases dramatically.  Fear and panic are common.  Cold shock response typically last for a few minutes, although the subject may feel like this is much longer.  Subjects should focus on getting to the surface, floating on their and trying to control their breathing until the acute problem passes.  Wearing a life jacket helps ensure subjects can float.  Dressing for the water temperature, so the skin isn’t exposed to cold, can help prevent cold shock.</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  </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The best way to handle cold immersion is to not enter the water when it is cold.  If you do enter the water, dressing for the water conditions and wearing a life jacket make a tremendous difference, potentially adding hours of time for rescue.</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ea typeface="Times New Roman" panose="02020603050405020304" pitchFamily="18" charset="0"/>
                <a:cs typeface="Calibri" panose="020F0502020204030204" pitchFamily="34" charset="0"/>
              </a:rPr>
              <a:t> </a:t>
            </a:r>
            <a:endParaRPr lang="en-US" sz="1100" dirty="0"/>
          </a:p>
          <a:p>
            <a:pPr defTabSz="914265">
              <a:defRPr/>
            </a:pPr>
            <a:r>
              <a:rPr lang="en-US" sz="1100" dirty="0"/>
              <a:t>More information on cold water immersion is available at </a:t>
            </a:r>
            <a:r>
              <a:rPr lang="en-US" sz="1100" dirty="0">
                <a:hlinkClick r:id="rId3"/>
              </a:rPr>
              <a:t>http://www.coldwaterbootcamp.com/pages/home.html</a:t>
            </a:r>
            <a:r>
              <a:rPr lang="en-US" sz="1100" dirty="0"/>
              <a:t>. Extensive information on these topics is available at </a:t>
            </a:r>
            <a:r>
              <a:rPr lang="en-US" sz="1100" dirty="0">
                <a:hlinkClick r:id="rId4"/>
              </a:rPr>
              <a:t>http://wow.uscgaux.info/Uploads_wowII/B-DEPT/Cold_water_immersion___beyond_hypothermia.pdf</a:t>
            </a:r>
            <a:r>
              <a:rPr lang="en-US" sz="1100" dirty="0"/>
              <a:t>. </a:t>
            </a:r>
          </a:p>
          <a:p>
            <a:pPr defTabSz="914265">
              <a:defRPr/>
            </a:pPr>
            <a:endParaRPr lang="en-US" sz="1100" dirty="0"/>
          </a:p>
          <a:p>
            <a:pPr defTabSz="914265">
              <a:defRPr/>
            </a:pPr>
            <a:r>
              <a:rPr lang="en-US" sz="1100" dirty="0"/>
              <a:t>INSTRUCTOR NOTE: Refer to local conditions and typical/seasonal wind/water contrasts.</a:t>
            </a:r>
          </a:p>
          <a:p>
            <a:endParaRPr lang="en-US" sz="1100" dirty="0"/>
          </a:p>
        </p:txBody>
      </p:sp>
      <p:sp>
        <p:nvSpPr>
          <p:cNvPr id="4" name="Slide Number Placeholder 3"/>
          <p:cNvSpPr>
            <a:spLocks noGrp="1"/>
          </p:cNvSpPr>
          <p:nvPr>
            <p:ph type="sldNum" sz="quarter" idx="5"/>
          </p:nvPr>
        </p:nvSpPr>
        <p:spPr/>
        <p:txBody>
          <a:bodyPr/>
          <a:lstStyle/>
          <a:p>
            <a:fld id="{1654D227-7A6B-4077-B0D3-D1907773D9ED}" type="slidenum">
              <a:rPr lang="en-US" smtClean="0"/>
              <a:t>32</a:t>
            </a:fld>
            <a:endParaRPr lang="en-US"/>
          </a:p>
        </p:txBody>
      </p:sp>
    </p:spTree>
    <p:extLst>
      <p:ext uri="{BB962C8B-B14F-4D97-AF65-F5344CB8AC3E}">
        <p14:creationId xmlns:p14="http://schemas.microsoft.com/office/powerpoint/2010/main" val="196022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Cold Incapacitation – this happens as muscles in the extremities cool and stop functioning.  It initially affects small muscles, leading to poor fine motor control.  Eventually, it affects large muscles and leads to swim failure.  Swim failure can develop in as little as ten minutes in very cold water.  Subjects should attend to important activities such as activating </a:t>
            </a:r>
            <a:r>
              <a:rPr lang="en-US" sz="1100" dirty="0" err="1">
                <a:solidFill>
                  <a:srgbClr val="000000"/>
                </a:solidFill>
                <a:effectLst/>
                <a:ea typeface="Times New Roman" panose="02020603050405020304" pitchFamily="18" charset="0"/>
                <a:cs typeface="Calibri" panose="020F0502020204030204" pitchFamily="34" charset="0"/>
              </a:rPr>
              <a:t>PLBs</a:t>
            </a:r>
            <a:r>
              <a:rPr lang="en-US" sz="1100" dirty="0">
                <a:solidFill>
                  <a:srgbClr val="000000"/>
                </a:solidFill>
                <a:effectLst/>
                <a:ea typeface="Times New Roman" panose="02020603050405020304" pitchFamily="18" charset="0"/>
                <a:cs typeface="Calibri" panose="020F0502020204030204" pitchFamily="34" charset="0"/>
              </a:rPr>
              <a:t>, calling for help, or righting the boat and getting back in as soon as they can, while they can.  Wearing a life jacket and dressing for water temperatures prolongs the time a subject stays afloat until cold incapacitation and swim failure develop.</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   </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The best way to handle cold immersion is to not enter the water when it is cold.  If you do enter the water, dressing for the water conditions and wearing a life jacket make a tremendous difference, potentially adding hours of time for rescue.</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ea typeface="Times New Roman" panose="02020603050405020304" pitchFamily="18" charset="0"/>
                <a:cs typeface="Calibri" panose="020F0502020204030204" pitchFamily="34" charset="0"/>
              </a:rPr>
              <a:t> </a:t>
            </a:r>
            <a:endParaRPr lang="en-US" sz="1100" dirty="0">
              <a:effectLst/>
              <a:ea typeface="Calibri" panose="020F0502020204030204" pitchFamily="34" charset="0"/>
              <a:cs typeface="Times New Roman" panose="02020603050405020304" pitchFamily="18" charset="0"/>
            </a:endParaRPr>
          </a:p>
          <a:p>
            <a:pPr defTabSz="914265">
              <a:defRPr/>
            </a:pPr>
            <a:endParaRPr lang="en-US" sz="1100" dirty="0"/>
          </a:p>
          <a:p>
            <a:pPr defTabSz="914265">
              <a:defRPr/>
            </a:pPr>
            <a:r>
              <a:rPr lang="en-US" sz="1100" dirty="0"/>
              <a:t>More information on cold water immersion is available at </a:t>
            </a:r>
            <a:r>
              <a:rPr lang="en-US" sz="1100" dirty="0">
                <a:hlinkClick r:id="rId3"/>
              </a:rPr>
              <a:t>http://www.coldwaterbootcamp.com/pages/home.html</a:t>
            </a:r>
            <a:r>
              <a:rPr lang="en-US" sz="1100" dirty="0"/>
              <a:t>. Extensive information on these topics is available at </a:t>
            </a:r>
            <a:r>
              <a:rPr lang="en-US" sz="1100" dirty="0">
                <a:hlinkClick r:id="rId4"/>
              </a:rPr>
              <a:t>http://wow.uscgaux.info/Uploads_wowII/B-DEPT/Cold_water_immersion___beyond_hypothermia.pdf</a:t>
            </a:r>
            <a:r>
              <a:rPr lang="en-US" sz="1100" dirty="0"/>
              <a:t>. </a:t>
            </a:r>
          </a:p>
          <a:p>
            <a:pPr defTabSz="914265">
              <a:defRPr/>
            </a:pPr>
            <a:endParaRPr lang="en-US" sz="1100" dirty="0"/>
          </a:p>
          <a:p>
            <a:pPr defTabSz="914265">
              <a:defRPr/>
            </a:pPr>
            <a:r>
              <a:rPr lang="en-US" sz="1100" dirty="0"/>
              <a:t>INSTRUCTOR NOTE: Refer to local conditions and typical/seasonal wind/water contrasts.</a:t>
            </a:r>
          </a:p>
          <a:p>
            <a:endParaRPr lang="en-US" sz="1100" dirty="0"/>
          </a:p>
        </p:txBody>
      </p:sp>
      <p:sp>
        <p:nvSpPr>
          <p:cNvPr id="4" name="Slide Number Placeholder 3"/>
          <p:cNvSpPr>
            <a:spLocks noGrp="1"/>
          </p:cNvSpPr>
          <p:nvPr>
            <p:ph type="sldNum" sz="quarter" idx="5"/>
          </p:nvPr>
        </p:nvSpPr>
        <p:spPr/>
        <p:txBody>
          <a:bodyPr/>
          <a:lstStyle/>
          <a:p>
            <a:fld id="{1654D227-7A6B-4077-B0D3-D1907773D9ED}" type="slidenum">
              <a:rPr lang="en-US" smtClean="0"/>
              <a:t>33</a:t>
            </a:fld>
            <a:endParaRPr lang="en-US"/>
          </a:p>
        </p:txBody>
      </p:sp>
    </p:spTree>
    <p:extLst>
      <p:ext uri="{BB962C8B-B14F-4D97-AF65-F5344CB8AC3E}">
        <p14:creationId xmlns:p14="http://schemas.microsoft.com/office/powerpoint/2010/main" val="1569180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Hypothermia – this occurs when the body’s core temperature drops to 95 F or below.  Subjects typically lose good judgment, begin to shiver, and may show the “</a:t>
            </a:r>
            <a:r>
              <a:rPr lang="en-US" sz="1100" dirty="0" err="1">
                <a:solidFill>
                  <a:srgbClr val="000000"/>
                </a:solidFill>
                <a:effectLst/>
                <a:ea typeface="Times New Roman" panose="02020603050405020304" pitchFamily="18" charset="0"/>
                <a:cs typeface="Calibri" panose="020F0502020204030204" pitchFamily="34" charset="0"/>
              </a:rPr>
              <a:t>umbles</a:t>
            </a:r>
            <a:r>
              <a:rPr lang="en-US" sz="1100" dirty="0">
                <a:solidFill>
                  <a:srgbClr val="000000"/>
                </a:solidFill>
                <a:effectLst/>
                <a:ea typeface="Times New Roman" panose="02020603050405020304" pitchFamily="18" charset="0"/>
                <a:cs typeface="Calibri" panose="020F0502020204030204" pitchFamily="34" charset="0"/>
              </a:rPr>
              <a:t>” - fumbling, mumbling, bumbling, grumbling, and stumbling.  Later, as their body temperature continues to drop, their level of consciousness declines, and they eventually lose consciousness.  Without some type of flotation, subjects will sink and drown.  It generally takes an hour or more for subjects to become unconscious, so rescuers and victims should not give up hope when someone enters the water.  Wearing a life jacket and dressing for water temperatures helps ensure the subject stays afloat and prolongs the time until hypothermia develops.</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 </a:t>
            </a:r>
            <a:endParaRPr lang="en-US" sz="1100" dirty="0"/>
          </a:p>
          <a:p>
            <a:pPr defTabSz="914265">
              <a:defRPr/>
            </a:pPr>
            <a:r>
              <a:rPr lang="en-US" sz="1100" dirty="0"/>
              <a:t>INSTRUCTOR NOTE: Refer to local conditions and typical/seasonal wind/water contrasts.</a:t>
            </a:r>
          </a:p>
          <a:p>
            <a:endParaRPr lang="en-US" sz="1100" dirty="0"/>
          </a:p>
        </p:txBody>
      </p:sp>
      <p:sp>
        <p:nvSpPr>
          <p:cNvPr id="4" name="Slide Number Placeholder 3"/>
          <p:cNvSpPr>
            <a:spLocks noGrp="1"/>
          </p:cNvSpPr>
          <p:nvPr>
            <p:ph type="sldNum" sz="quarter" idx="5"/>
          </p:nvPr>
        </p:nvSpPr>
        <p:spPr/>
        <p:txBody>
          <a:bodyPr/>
          <a:lstStyle/>
          <a:p>
            <a:fld id="{1654D227-7A6B-4077-B0D3-D1907773D9ED}" type="slidenum">
              <a:rPr lang="en-US" smtClean="0"/>
              <a:t>34</a:t>
            </a:fld>
            <a:endParaRPr lang="en-US"/>
          </a:p>
        </p:txBody>
      </p:sp>
    </p:spTree>
    <p:extLst>
      <p:ext uri="{BB962C8B-B14F-4D97-AF65-F5344CB8AC3E}">
        <p14:creationId xmlns:p14="http://schemas.microsoft.com/office/powerpoint/2010/main" val="307059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Circum-rescue Collapse – this is a condition where rescued subjects collapse as cold blood in the extremities returns to the body’s core.  Rescuers should ensure rescued subjects stay flat until properly assessed and should be prepared for the subject’s conditions to worsen after rescue.  Boaters likely to see cold water conditions should seek out medical training that includes treatment of circum-rescue collapse.  </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 </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Dr. Gordon Giesbrecht, one of the world’s best-known experts in cold water immersion conditions, proposed the 1-10-1 rule to help remember the time frames for each of the conditions above.  Suddenly immersed subjects can expect to suffer one minute or more of cold shock.  Within as little as ten minutes, they might suffer from cold incapacitation and swim failure.  After one hour or more, significant hypothermia symptoms could develop.  This rule helps remind boaters that even in dire circumstances, they have time to react and to be rescued.  </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 </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solidFill>
                  <a:srgbClr val="000000"/>
                </a:solidFill>
                <a:effectLst/>
                <a:ea typeface="Times New Roman" panose="02020603050405020304" pitchFamily="18" charset="0"/>
                <a:cs typeface="Calibri" panose="020F0502020204030204" pitchFamily="34" charset="0"/>
              </a:rPr>
              <a:t>The best way to handle cold immersion is to not enter the water when it is cold.  If you do enter the water, dressing for the water conditions and wearing a life jacket makes a tremendous difference, potentially adding hours of time for rescue.</a:t>
            </a:r>
            <a:endParaRPr lang="en-US" sz="11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ea typeface="Times New Roman" panose="02020603050405020304" pitchFamily="18" charset="0"/>
                <a:cs typeface="Calibri" panose="020F0502020204030204" pitchFamily="34" charset="0"/>
              </a:rPr>
              <a:t> </a:t>
            </a:r>
            <a:endParaRPr lang="en-US" sz="1100" dirty="0"/>
          </a:p>
          <a:p>
            <a:pPr defTabSz="914265">
              <a:defRPr/>
            </a:pPr>
            <a:r>
              <a:rPr lang="en-US" sz="1100" dirty="0"/>
              <a:t>More information on cold water immersion is available at </a:t>
            </a:r>
            <a:r>
              <a:rPr lang="en-US" sz="1100" dirty="0">
                <a:hlinkClick r:id="rId3"/>
              </a:rPr>
              <a:t>http://www.coldwaterbootcamp.com/pages/home.html</a:t>
            </a:r>
            <a:r>
              <a:rPr lang="en-US" sz="1100" dirty="0"/>
              <a:t>. Extensive information on these topics is available at </a:t>
            </a:r>
            <a:r>
              <a:rPr lang="en-US" sz="1100" dirty="0">
                <a:hlinkClick r:id="rId4"/>
              </a:rPr>
              <a:t>http://wow.uscgaux.info/Uploads_wowII/B-DEPT/Cold_water_immersion___beyond_hypothermia.pdf</a:t>
            </a:r>
            <a:r>
              <a:rPr lang="en-US" sz="1100" dirty="0"/>
              <a:t>. </a:t>
            </a:r>
          </a:p>
          <a:p>
            <a:pPr defTabSz="914265">
              <a:defRPr/>
            </a:pPr>
            <a:endParaRPr lang="en-US" sz="1100" dirty="0"/>
          </a:p>
          <a:p>
            <a:pPr defTabSz="914265">
              <a:defRPr/>
            </a:pPr>
            <a:r>
              <a:rPr lang="en-US" sz="1100" dirty="0"/>
              <a:t>INSTRUCTOR NOTE: Refer to local conditions and typical/seasonal wind/water contrasts.</a:t>
            </a:r>
          </a:p>
          <a:p>
            <a:endParaRPr lang="en-US" sz="1100" dirty="0"/>
          </a:p>
        </p:txBody>
      </p:sp>
      <p:sp>
        <p:nvSpPr>
          <p:cNvPr id="4" name="Slide Number Placeholder 3"/>
          <p:cNvSpPr>
            <a:spLocks noGrp="1"/>
          </p:cNvSpPr>
          <p:nvPr>
            <p:ph type="sldNum" sz="quarter" idx="5"/>
          </p:nvPr>
        </p:nvSpPr>
        <p:spPr/>
        <p:txBody>
          <a:bodyPr/>
          <a:lstStyle/>
          <a:p>
            <a:fld id="{1654D227-7A6B-4077-B0D3-D1907773D9ED}" type="slidenum">
              <a:rPr lang="en-US" smtClean="0"/>
              <a:t>35</a:t>
            </a:fld>
            <a:endParaRPr lang="en-US"/>
          </a:p>
        </p:txBody>
      </p:sp>
    </p:spTree>
    <p:extLst>
      <p:ext uri="{BB962C8B-B14F-4D97-AF65-F5344CB8AC3E}">
        <p14:creationId xmlns:p14="http://schemas.microsoft.com/office/powerpoint/2010/main" val="726329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 is self-explanatory, linking proper dress by water temp.</a:t>
            </a:r>
          </a:p>
          <a:p>
            <a:endParaRPr lang="en-US" dirty="0"/>
          </a:p>
          <a:p>
            <a:r>
              <a:rPr lang="en-US" dirty="0"/>
              <a:t>The figure shows the guide used by Coast Guard personnel to determine what to wear.  Paddlers often wear splash gear (basically a rain jacket and pants) in milder conditions and a wetsuit or </a:t>
            </a:r>
            <a:r>
              <a:rPr lang="en-US" dirty="0" err="1"/>
              <a:t>drysuit</a:t>
            </a:r>
            <a:r>
              <a:rPr lang="en-US" dirty="0"/>
              <a:t> in colder conditions.  </a:t>
            </a:r>
          </a:p>
          <a:p>
            <a:endParaRPr lang="en-US" dirty="0"/>
          </a:p>
          <a:p>
            <a:pPr marL="167129" indent="-167129">
              <a:buFont typeface="Arial" panose="020B0604020202020204" pitchFamily="34" charset="0"/>
              <a:buChar char="•"/>
            </a:pPr>
            <a:r>
              <a:rPr lang="en-US" dirty="0"/>
              <a:t>Olympic pools are 78-82 F</a:t>
            </a:r>
            <a:br>
              <a:rPr lang="en-US" dirty="0"/>
            </a:br>
            <a:r>
              <a:rPr lang="en-US" dirty="0"/>
              <a:t>Cold water is defined as 70 F or less </a:t>
            </a:r>
          </a:p>
          <a:p>
            <a:pPr marL="167129" indent="-167129">
              <a:buFont typeface="Arial" panose="020B0604020202020204" pitchFamily="34" charset="0"/>
              <a:buChar char="•"/>
            </a:pPr>
            <a:r>
              <a:rPr lang="en-US" dirty="0"/>
              <a:t>Temperature decreases, risk increases </a:t>
            </a:r>
          </a:p>
          <a:p>
            <a:pPr marL="167129" indent="-167129">
              <a:buFont typeface="Arial" panose="020B0604020202020204" pitchFamily="34" charset="0"/>
              <a:buChar char="•"/>
            </a:pPr>
            <a:r>
              <a:rPr lang="en-US" dirty="0"/>
              <a:t>Cold water can be immediately life-threatening – unless you’re prepared. </a:t>
            </a:r>
          </a:p>
          <a:p>
            <a:endParaRPr lang="en-US" dirty="0"/>
          </a:p>
          <a:p>
            <a:r>
              <a:rPr lang="en-US" dirty="0"/>
              <a:t>In some parts of the country, water temperature seldom rises above 65 degrees F.</a:t>
            </a:r>
          </a:p>
          <a:p>
            <a:endParaRPr lang="en-US" dirty="0"/>
          </a:p>
          <a:p>
            <a:r>
              <a:rPr lang="en-US" dirty="0"/>
              <a:t>Hyperthermia is a huge problem for paddlers, as well as hypothermia.  Hydration, sunscreen, and a hat are preventive measures, as well as not going out too far or too long on a summer day.</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36</a:t>
            </a:fld>
            <a:endParaRPr lang="en-US"/>
          </a:p>
        </p:txBody>
      </p:sp>
    </p:spTree>
    <p:extLst>
      <p:ext uri="{BB962C8B-B14F-4D97-AF65-F5344CB8AC3E}">
        <p14:creationId xmlns:p14="http://schemas.microsoft.com/office/powerpoint/2010/main" val="2161232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Drysuits</a:t>
            </a:r>
            <a:r>
              <a:rPr lang="en-US" dirty="0"/>
              <a:t> are expensive but many people report they provide the greatest flexibility for repeated immersion.  Varying the amount of insulation means they can be used comfortably in surprisingly warm conditions.  However, they become much less effective if they are damaged, and require more maintenance than other types of insulation.</a:t>
            </a:r>
          </a:p>
          <a:p>
            <a:endParaRPr lang="en-US" dirty="0"/>
          </a:p>
          <a:p>
            <a:r>
              <a:rPr lang="en-US" dirty="0"/>
              <a:t>Semi </a:t>
            </a:r>
            <a:r>
              <a:rPr lang="en-US" dirty="0" err="1"/>
              <a:t>drysuits</a:t>
            </a:r>
            <a:r>
              <a:rPr lang="en-US" dirty="0"/>
              <a:t> are less waterproof because they use neoprene rather than latex neck and wrist gaskets, but that also may make them more comfortable for long term use.</a:t>
            </a:r>
          </a:p>
        </p:txBody>
      </p:sp>
      <p:sp>
        <p:nvSpPr>
          <p:cNvPr id="4" name="Slide Number Placeholder 3"/>
          <p:cNvSpPr>
            <a:spLocks noGrp="1"/>
          </p:cNvSpPr>
          <p:nvPr>
            <p:ph type="sldNum" sz="quarter" idx="5"/>
          </p:nvPr>
        </p:nvSpPr>
        <p:spPr/>
        <p:txBody>
          <a:bodyPr/>
          <a:lstStyle/>
          <a:p>
            <a:fld id="{9BFC6D48-D7BD-4295-87F2-6CE9833CE625}" type="slidenum">
              <a:rPr lang="en-US" smtClean="0"/>
              <a:t>37</a:t>
            </a:fld>
            <a:endParaRPr lang="en-US"/>
          </a:p>
        </p:txBody>
      </p:sp>
    </p:spTree>
    <p:extLst>
      <p:ext uri="{BB962C8B-B14F-4D97-AF65-F5344CB8AC3E}">
        <p14:creationId xmlns:p14="http://schemas.microsoft.com/office/powerpoint/2010/main" val="361480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Wetsuits by trapping air and water.  In addition, they must fit snugly to work most effectively. A wetsuit that fits correctly while you’re sitting won’t fit as well while you’re standing or swimming.  Wetsuits are generally less expensive than </a:t>
            </a:r>
            <a:r>
              <a:rPr lang="en-US" dirty="0" err="1"/>
              <a:t>drysuits</a:t>
            </a:r>
            <a:r>
              <a:rPr lang="en-US" dirty="0"/>
              <a:t>.  Farmer john style wetsuits will help protect the core, but provide no protection for the arms, making cold incapacitation more of an issue. </a:t>
            </a:r>
          </a:p>
        </p:txBody>
      </p:sp>
      <p:sp>
        <p:nvSpPr>
          <p:cNvPr id="4" name="Slide Number Placeholder 3"/>
          <p:cNvSpPr>
            <a:spLocks noGrp="1"/>
          </p:cNvSpPr>
          <p:nvPr>
            <p:ph type="sldNum" sz="quarter" idx="5"/>
          </p:nvPr>
        </p:nvSpPr>
        <p:spPr/>
        <p:txBody>
          <a:bodyPr/>
          <a:lstStyle/>
          <a:p>
            <a:fld id="{9BFC6D48-D7BD-4295-87F2-6CE9833CE625}" type="slidenum">
              <a:rPr lang="en-US" smtClean="0"/>
              <a:t>38</a:t>
            </a:fld>
            <a:endParaRPr lang="en-US"/>
          </a:p>
        </p:txBody>
      </p:sp>
    </p:spTree>
    <p:extLst>
      <p:ext uri="{BB962C8B-B14F-4D97-AF65-F5344CB8AC3E}">
        <p14:creationId xmlns:p14="http://schemas.microsoft.com/office/powerpoint/2010/main" val="1572179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splash gear uses Velcro tightened wrist and neck closures, and even waist closures.  Splash gear includes everything from lightweight rain jackets to full on foul weather gear.  Lightweight gear may be more comfortable in moderate conditions, and may be more comfortable protecting boaters from air temperature.  They are reasonable choices for a limited range of conditions.  They provide little or no inherent insulation but by adding synthetic or wool insulation, or using them in combination with neoprene, they often are effectively used in milder conditions.  Practice with this type of gear is important – paddlers may be waterlogged after swimming, and paddling with sleeve full of water can be challenging.</a:t>
            </a:r>
          </a:p>
          <a:p>
            <a:endParaRPr lang="en-US" dirty="0"/>
          </a:p>
          <a:p>
            <a:r>
              <a:rPr lang="en-US" dirty="0"/>
              <a:t>Many paddlers use combinations of gear.  Neoprene pants combined with fleece and a dry top or a splash jacket and fleece over a farmer john wetsuit provide effective insulation, but not as effective as a </a:t>
            </a:r>
            <a:r>
              <a:rPr lang="en-US" dirty="0" err="1"/>
              <a:t>drysuit</a:t>
            </a:r>
            <a:r>
              <a:rPr lang="en-US" dirty="0"/>
              <a:t>.  Trying your gear out and seeing what works under different conditions will help provide the information needed to wisely choose protective clothing. </a:t>
            </a:r>
          </a:p>
        </p:txBody>
      </p:sp>
      <p:sp>
        <p:nvSpPr>
          <p:cNvPr id="4" name="Slide Number Placeholder 3"/>
          <p:cNvSpPr>
            <a:spLocks noGrp="1"/>
          </p:cNvSpPr>
          <p:nvPr>
            <p:ph type="sldNum" sz="quarter" idx="5"/>
          </p:nvPr>
        </p:nvSpPr>
        <p:spPr/>
        <p:txBody>
          <a:bodyPr/>
          <a:lstStyle/>
          <a:p>
            <a:fld id="{9BFC6D48-D7BD-4295-87F2-6CE9833CE625}" type="slidenum">
              <a:rPr lang="en-US" smtClean="0"/>
              <a:t>39</a:t>
            </a:fld>
            <a:endParaRPr lang="en-US"/>
          </a:p>
        </p:txBody>
      </p:sp>
    </p:spTree>
    <p:extLst>
      <p:ext uri="{BB962C8B-B14F-4D97-AF65-F5344CB8AC3E}">
        <p14:creationId xmlns:p14="http://schemas.microsoft.com/office/powerpoint/2010/main" val="3007899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Upon completion of this section, students should be able to:</a:t>
            </a:r>
          </a:p>
          <a:p>
            <a:endParaRPr lang="en-US" dirty="0"/>
          </a:p>
          <a:p>
            <a:pPr marL="171424" indent="-171424">
              <a:buFont typeface="Arial" panose="020B0604020202020204" pitchFamily="34" charset="0"/>
              <a:buChar char="•"/>
            </a:pPr>
            <a:r>
              <a:rPr lang="en-US" dirty="0"/>
              <a:t>Understand that safety is a CONSCIOUS process involving both knowledge and behavior</a:t>
            </a:r>
          </a:p>
          <a:p>
            <a:pPr marL="171424" indent="-171424">
              <a:buFont typeface="Arial" panose="020B0604020202020204" pitchFamily="34" charset="0"/>
              <a:buChar char="•"/>
            </a:pPr>
            <a:r>
              <a:rPr lang="en-US" dirty="0"/>
              <a:t>Choose the right life jacket for them and wear it properly</a:t>
            </a:r>
          </a:p>
          <a:p>
            <a:pPr marL="171424" indent="-171424">
              <a:buFont typeface="Arial" panose="020B0604020202020204" pitchFamily="34" charset="0"/>
              <a:buChar char="•"/>
            </a:pPr>
            <a:r>
              <a:rPr lang="en-US" dirty="0"/>
              <a:t>Identify types of paddlecraft and their respective advantages/disadvantages</a:t>
            </a:r>
          </a:p>
          <a:p>
            <a:pPr marL="171424" indent="-171424">
              <a:buFont typeface="Arial" panose="020B0604020202020204" pitchFamily="34" charset="0"/>
              <a:buChar char="•"/>
            </a:pPr>
            <a:r>
              <a:rPr lang="en-US" dirty="0"/>
              <a:t>Label attributes of paddlecraft</a:t>
            </a:r>
          </a:p>
          <a:p>
            <a:pPr marL="171424" indent="-171424">
              <a:buFont typeface="Arial" panose="020B0604020202020204" pitchFamily="34" charset="0"/>
              <a:buChar char="•"/>
            </a:pPr>
            <a:r>
              <a:rPr lang="en-US" dirty="0"/>
              <a:t>Understand buoyancy and why/how to address neutral buoyancy</a:t>
            </a:r>
          </a:p>
          <a:p>
            <a:pPr marL="171424" indent="-171424">
              <a:buFont typeface="Arial" panose="020B0604020202020204" pitchFamily="34" charset="0"/>
              <a:buChar char="•"/>
            </a:pPr>
            <a:r>
              <a:rPr lang="en-US" dirty="0"/>
              <a:t>Identify and select supplemental paddlecraft gear that improves safety</a:t>
            </a:r>
          </a:p>
        </p:txBody>
      </p:sp>
      <p:sp>
        <p:nvSpPr>
          <p:cNvPr id="4" name="Slide Number Placeholder 3"/>
          <p:cNvSpPr>
            <a:spLocks noGrp="1"/>
          </p:cNvSpPr>
          <p:nvPr>
            <p:ph type="sldNum" sz="quarter" idx="5"/>
          </p:nvPr>
        </p:nvSpPr>
        <p:spPr/>
        <p:txBody>
          <a:bodyPr/>
          <a:lstStyle/>
          <a:p>
            <a:fld id="{1654D227-7A6B-4077-B0D3-D1907773D9ED}" type="slidenum">
              <a:rPr lang="en-US" smtClean="0"/>
              <a:t>4</a:t>
            </a:fld>
            <a:endParaRPr lang="en-US"/>
          </a:p>
        </p:txBody>
      </p:sp>
    </p:spTree>
    <p:extLst>
      <p:ext uri="{BB962C8B-B14F-4D97-AF65-F5344CB8AC3E}">
        <p14:creationId xmlns:p14="http://schemas.microsoft.com/office/powerpoint/2010/main" val="59971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Options include </a:t>
            </a:r>
            <a:r>
              <a:rPr lang="en-US" dirty="0" err="1">
                <a:latin typeface="+mj-lt"/>
              </a:rPr>
              <a:t>pogies</a:t>
            </a:r>
            <a:r>
              <a:rPr lang="en-US" dirty="0">
                <a:latin typeface="+mj-lt"/>
              </a:rPr>
              <a:t>, gloves and mittens</a:t>
            </a:r>
          </a:p>
          <a:p>
            <a:r>
              <a:rPr lang="en-US" b="0" dirty="0" err="1"/>
              <a:t>Pogies</a:t>
            </a:r>
            <a:r>
              <a:rPr lang="en-US" b="0" dirty="0"/>
              <a:t> are mittens that wrap around a paddle shaft, allowing bare skin contact with the paddle</a:t>
            </a:r>
          </a:p>
          <a:p>
            <a:r>
              <a:rPr lang="en-US" b="0" dirty="0"/>
              <a:t>Many paddlers find these the warmest and most comfortable </a:t>
            </a:r>
            <a:endParaRPr lang="en-US" b="0" dirty="0">
              <a:latin typeface="+mj-lt"/>
            </a:endParaRPr>
          </a:p>
          <a:p>
            <a:r>
              <a:rPr lang="en-US" dirty="0">
                <a:latin typeface="+mj-lt"/>
              </a:rPr>
              <a:t>For mittens and gloves, neoprene is a good choice</a:t>
            </a:r>
          </a:p>
          <a:p>
            <a:r>
              <a:rPr lang="en-US" dirty="0">
                <a:latin typeface="+mj-lt"/>
              </a:rPr>
              <a:t>Thicker material provides more protection</a:t>
            </a:r>
          </a:p>
          <a:p>
            <a:r>
              <a:rPr lang="en-US" dirty="0">
                <a:latin typeface="+mj-lt"/>
              </a:rPr>
              <a:t>Thicker material makes it harder to hold a paddle</a:t>
            </a:r>
          </a:p>
          <a:p>
            <a:endParaRPr lang="en-US" dirty="0"/>
          </a:p>
        </p:txBody>
      </p:sp>
      <p:sp>
        <p:nvSpPr>
          <p:cNvPr id="4" name="Slide Number Placeholder 3"/>
          <p:cNvSpPr>
            <a:spLocks noGrp="1"/>
          </p:cNvSpPr>
          <p:nvPr>
            <p:ph type="sldNum" sz="quarter" idx="5"/>
          </p:nvPr>
        </p:nvSpPr>
        <p:spPr/>
        <p:txBody>
          <a:bodyPr/>
          <a:lstStyle/>
          <a:p>
            <a:fld id="{3545BD42-980D-744B-92F5-F9BFE4DB3F6C}" type="slidenum">
              <a:rPr lang="en-US" smtClean="0"/>
              <a:t>40</a:t>
            </a:fld>
            <a:endParaRPr lang="en-US"/>
          </a:p>
        </p:txBody>
      </p:sp>
    </p:spTree>
    <p:extLst>
      <p:ext uri="{BB962C8B-B14F-4D97-AF65-F5344CB8AC3E}">
        <p14:creationId xmlns:p14="http://schemas.microsoft.com/office/powerpoint/2010/main" val="2392583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include simple hats, some of which are designed to fit under helmets and full hoods.</a:t>
            </a:r>
          </a:p>
          <a:p>
            <a:r>
              <a:rPr lang="en-US" dirty="0"/>
              <a:t>Neoprene is an excellent option.  Wool hats are thicker but also work.</a:t>
            </a:r>
          </a:p>
          <a:p>
            <a:r>
              <a:rPr lang="en-US" dirty="0"/>
              <a:t>Fleece is warm but not windproof – a second windproof layer is needed.  Fleece can work well under a helmet.</a:t>
            </a:r>
          </a:p>
          <a:p>
            <a:r>
              <a:rPr lang="en-US" dirty="0"/>
              <a:t>Shower caps can be used as inexpensive windproof layers and vapor barrier layers.</a:t>
            </a:r>
          </a:p>
        </p:txBody>
      </p:sp>
      <p:sp>
        <p:nvSpPr>
          <p:cNvPr id="4" name="Slide Number Placeholder 3"/>
          <p:cNvSpPr>
            <a:spLocks noGrp="1"/>
          </p:cNvSpPr>
          <p:nvPr>
            <p:ph type="sldNum" sz="quarter" idx="5"/>
          </p:nvPr>
        </p:nvSpPr>
        <p:spPr/>
        <p:txBody>
          <a:bodyPr/>
          <a:lstStyle/>
          <a:p>
            <a:fld id="{9BFC6D48-D7BD-4295-87F2-6CE9833CE625}" type="slidenum">
              <a:rPr lang="en-US" smtClean="0"/>
              <a:t>41</a:t>
            </a:fld>
            <a:endParaRPr lang="en-US"/>
          </a:p>
        </p:txBody>
      </p:sp>
    </p:spTree>
    <p:extLst>
      <p:ext uri="{BB962C8B-B14F-4D97-AF65-F5344CB8AC3E}">
        <p14:creationId xmlns:p14="http://schemas.microsoft.com/office/powerpoint/2010/main" val="1864015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Scuba style neoprene shoes are warm, durable and inexpensive</a:t>
            </a:r>
          </a:p>
          <a:p>
            <a:endParaRPr lang="en-US" dirty="0"/>
          </a:p>
          <a:p>
            <a:r>
              <a:rPr lang="en-US" dirty="0"/>
              <a:t>Boating shoes require additional insulation, such as wool socks.  Make sure the shoe fits after adding extra insulation – you may need to move shoes size up one or two sizes to provide room for the insulation.  </a:t>
            </a:r>
          </a:p>
          <a:p>
            <a:endParaRPr lang="en-US" dirty="0"/>
          </a:p>
          <a:p>
            <a:r>
              <a:rPr lang="en-US" dirty="0"/>
              <a:t>Footwear should be secure and should stay on the feet while swimming.  Footwear will protect the feet from friction while in the boat, and protect them from rocks, shells and other sharp debris once you reach shore.</a:t>
            </a:r>
          </a:p>
        </p:txBody>
      </p:sp>
      <p:sp>
        <p:nvSpPr>
          <p:cNvPr id="4" name="Slide Number Placeholder 3"/>
          <p:cNvSpPr>
            <a:spLocks noGrp="1"/>
          </p:cNvSpPr>
          <p:nvPr>
            <p:ph type="sldNum" sz="quarter" idx="5"/>
          </p:nvPr>
        </p:nvSpPr>
        <p:spPr/>
        <p:txBody>
          <a:bodyPr/>
          <a:lstStyle/>
          <a:p>
            <a:fld id="{9BFC6D48-D7BD-4295-87F2-6CE9833CE625}" type="slidenum">
              <a:rPr lang="en-US" smtClean="0"/>
              <a:t>42</a:t>
            </a:fld>
            <a:endParaRPr lang="en-US"/>
          </a:p>
        </p:txBody>
      </p:sp>
    </p:spTree>
    <p:extLst>
      <p:ext uri="{BB962C8B-B14F-4D97-AF65-F5344CB8AC3E}">
        <p14:creationId xmlns:p14="http://schemas.microsoft.com/office/powerpoint/2010/main" val="1772103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Visibility</a:t>
            </a:r>
          </a:p>
          <a:p>
            <a:endParaRPr lang="en-US" dirty="0"/>
          </a:p>
          <a:p>
            <a:r>
              <a:rPr lang="en-US" dirty="0"/>
              <a:t>* Maximize your visibility through color and contrast </a:t>
            </a:r>
          </a:p>
          <a:p>
            <a:r>
              <a:rPr lang="en-US" dirty="0"/>
              <a:t>* Bright clothes, life jackets, and boats are easier to see</a:t>
            </a:r>
          </a:p>
          <a:p>
            <a:r>
              <a:rPr lang="en-US" dirty="0"/>
              <a:t>* Carry a bright white light if there is any chance you may paddle at night or in reduced visibility</a:t>
            </a:r>
          </a:p>
          <a:p>
            <a:r>
              <a:rPr lang="en-US" dirty="0"/>
              <a:t>* Consider carrying bright or reflective flags to increase visibility/paddle reflectors</a:t>
            </a:r>
          </a:p>
          <a:p>
            <a:r>
              <a:rPr lang="en-US" dirty="0"/>
              <a:t>* Your paddle should glint—that should be the first thing an oncoming boat will likely see.  Second is the motion of the paddle.  The paddler is third.</a:t>
            </a:r>
          </a:p>
          <a:p>
            <a:endParaRPr lang="en-US" dirty="0"/>
          </a:p>
          <a:p>
            <a:r>
              <a:rPr lang="en-US" dirty="0"/>
              <a:t>INSTRUCTOR NOTE: SHARE SILVER DECALS</a:t>
            </a:r>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43</a:t>
            </a:fld>
            <a:endParaRPr lang="en-US"/>
          </a:p>
        </p:txBody>
      </p:sp>
    </p:spTree>
    <p:extLst>
      <p:ext uri="{BB962C8B-B14F-4D97-AF65-F5344CB8AC3E}">
        <p14:creationId xmlns:p14="http://schemas.microsoft.com/office/powerpoint/2010/main" val="709964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6913" y="149225"/>
            <a:ext cx="3168650" cy="2378075"/>
          </a:xfrm>
        </p:spPr>
      </p:sp>
      <p:sp>
        <p:nvSpPr>
          <p:cNvPr id="3" name="Notes Placeholder 2"/>
          <p:cNvSpPr>
            <a:spLocks noGrp="1"/>
          </p:cNvSpPr>
          <p:nvPr>
            <p:ph type="body" idx="1"/>
          </p:nvPr>
        </p:nvSpPr>
        <p:spPr>
          <a:xfrm>
            <a:off x="415825" y="2607910"/>
            <a:ext cx="6347299" cy="5439127"/>
          </a:xfrm>
        </p:spPr>
        <p:txBody>
          <a:bodyPr/>
          <a:lstStyle/>
          <a:p>
            <a:r>
              <a:rPr lang="en-US" dirty="0"/>
              <a:t>INSTRUCTOR NOTE: This is a possible handout, checklist/laminated checklist with room for personal additions. Use this checklist to ensure everything is on hand and in good working condition before heading out. Your paddlecraft; your safety equipment; route finding; your personal needs; dressing for the weather and water. Make sure you have appropriate charts, maps, and directions.</a:t>
            </a:r>
          </a:p>
          <a:p>
            <a:pPr marL="171424" indent="-171424">
              <a:buFont typeface="Arial" panose="020B0604020202020204" pitchFamily="34" charset="0"/>
              <a:buChar char="•"/>
            </a:pPr>
            <a:endParaRPr lang="en-US" sz="600" b="1" dirty="0"/>
          </a:p>
          <a:p>
            <a:r>
              <a:rPr lang="en-US" dirty="0"/>
              <a:t>Here is a kayaking and kayak fishing sample checklist from our national B Directorate website:</a:t>
            </a:r>
          </a:p>
          <a:p>
            <a:pPr marL="171424" indent="-171424">
              <a:buFont typeface="Arial" panose="020B0604020202020204" pitchFamily="34" charset="0"/>
              <a:buChar char="•"/>
            </a:pPr>
            <a:endParaRPr lang="en-US" dirty="0"/>
          </a:p>
          <a:p>
            <a:pPr marL="171424" indent="-171424">
              <a:buFont typeface="Arial" panose="020B0604020202020204" pitchFamily="34" charset="0"/>
              <a:buChar char="•"/>
            </a:pPr>
            <a:r>
              <a:rPr lang="en-US" dirty="0"/>
              <a:t>Kayak—check for leaks in the hull and cracks or tears in hatch seals and gaskets. Make sure the drain plug is properly in place if any. Check deck lines for wear and tear.</a:t>
            </a:r>
          </a:p>
          <a:p>
            <a:pPr marL="171424" indent="-171424">
              <a:buFont typeface="Arial" panose="020B0604020202020204" pitchFamily="34" charset="0"/>
              <a:buChar char="•"/>
            </a:pPr>
            <a:r>
              <a:rPr lang="en-US" dirty="0"/>
              <a:t>Paddle (1 per paddler), plus spare</a:t>
            </a:r>
          </a:p>
          <a:p>
            <a:pPr marL="171424" indent="-171424">
              <a:buFont typeface="Arial" panose="020B0604020202020204" pitchFamily="34" charset="0"/>
              <a:buChar char="•"/>
            </a:pPr>
            <a:r>
              <a:rPr lang="en-US" dirty="0"/>
              <a:t>Life jacket (1 per paddler) with attached whistle</a:t>
            </a:r>
          </a:p>
          <a:p>
            <a:pPr marL="171424" indent="-171424">
              <a:buFont typeface="Arial" panose="020B0604020202020204" pitchFamily="34" charset="0"/>
              <a:buChar char="•"/>
            </a:pPr>
            <a:r>
              <a:rPr lang="en-US" dirty="0"/>
              <a:t>Flotation bags—inflated and installed</a:t>
            </a:r>
          </a:p>
          <a:p>
            <a:pPr marL="171424" indent="-171424">
              <a:buFont typeface="Arial" panose="020B0604020202020204" pitchFamily="34" charset="0"/>
              <a:buChar char="•"/>
            </a:pPr>
            <a:r>
              <a:rPr lang="en-US" dirty="0"/>
              <a:t>Spray skirt</a:t>
            </a:r>
          </a:p>
          <a:p>
            <a:pPr marL="171424" indent="-171424">
              <a:buFont typeface="Arial" panose="020B0604020202020204" pitchFamily="34" charset="0"/>
              <a:buChar char="•"/>
            </a:pPr>
            <a:r>
              <a:rPr lang="en-US" dirty="0"/>
              <a:t>Dry bags (for gear organization)</a:t>
            </a:r>
          </a:p>
          <a:p>
            <a:pPr marL="171424" indent="-171424">
              <a:buFont typeface="Arial" panose="020B0604020202020204" pitchFamily="34" charset="0"/>
              <a:buChar char="•"/>
            </a:pPr>
            <a:r>
              <a:rPr lang="en-US" dirty="0"/>
              <a:t>Weather/VHF radio</a:t>
            </a:r>
          </a:p>
          <a:p>
            <a:pPr marL="171424" indent="-171424">
              <a:buFont typeface="Arial" panose="020B0604020202020204" pitchFamily="34" charset="0"/>
              <a:buChar char="•"/>
            </a:pPr>
            <a:r>
              <a:rPr lang="en-US" dirty="0"/>
              <a:t>Signaling devices (whistle, mirror, flares, or distress flag)</a:t>
            </a:r>
          </a:p>
          <a:p>
            <a:pPr marL="171424" indent="-171424">
              <a:buFont typeface="Arial" panose="020B0604020202020204" pitchFamily="34" charset="0"/>
              <a:buChar char="•"/>
            </a:pPr>
            <a:r>
              <a:rPr lang="en-US" dirty="0"/>
              <a:t>Headlamp or flashlight (with extra batteries)</a:t>
            </a:r>
          </a:p>
          <a:p>
            <a:pPr marL="171424" indent="-171424">
              <a:buFont typeface="Arial" panose="020B0604020202020204" pitchFamily="34" charset="0"/>
              <a:buChar char="•"/>
            </a:pPr>
            <a:r>
              <a:rPr lang="en-US" dirty="0"/>
              <a:t>Towline/floating throw line (with throw bag)</a:t>
            </a:r>
          </a:p>
          <a:p>
            <a:pPr marL="171424" indent="-171424">
              <a:buFont typeface="Arial" panose="020B0604020202020204" pitchFamily="34" charset="0"/>
              <a:buChar char="•"/>
            </a:pPr>
            <a:r>
              <a:rPr lang="en-US" dirty="0"/>
              <a:t>Paddle leash</a:t>
            </a:r>
          </a:p>
          <a:p>
            <a:pPr marL="171424" indent="-171424">
              <a:buFont typeface="Arial" panose="020B0604020202020204" pitchFamily="34" charset="0"/>
              <a:buChar char="•"/>
            </a:pPr>
            <a:r>
              <a:rPr lang="en-US" dirty="0"/>
              <a:t>Paddle float</a:t>
            </a:r>
          </a:p>
          <a:p>
            <a:pPr marL="171424" indent="-171424">
              <a:buFont typeface="Arial" panose="020B0604020202020204" pitchFamily="34" charset="0"/>
              <a:buChar char="•"/>
            </a:pPr>
            <a:r>
              <a:rPr lang="en-US" dirty="0"/>
              <a:t>Bailer or bilge pump</a:t>
            </a:r>
          </a:p>
          <a:p>
            <a:pPr marL="171424" indent="-171424">
              <a:buFont typeface="Arial" panose="020B0604020202020204" pitchFamily="34" charset="0"/>
              <a:buChar char="•"/>
            </a:pPr>
            <a:r>
              <a:rPr lang="en-US" dirty="0"/>
              <a:t>Sponges</a:t>
            </a:r>
          </a:p>
          <a:p>
            <a:pPr marL="171424" indent="-171424">
              <a:buFont typeface="Arial" panose="020B0604020202020204" pitchFamily="34" charset="0"/>
              <a:buChar char="•"/>
            </a:pPr>
            <a:r>
              <a:rPr lang="en-US" dirty="0"/>
              <a:t>Maps and charts in a waterproof case</a:t>
            </a:r>
          </a:p>
          <a:p>
            <a:pPr marL="171424" indent="-171424">
              <a:buFont typeface="Arial" panose="020B0604020202020204" pitchFamily="34" charset="0"/>
              <a:buChar char="•"/>
            </a:pPr>
            <a:r>
              <a:rPr lang="en-US" dirty="0"/>
              <a:t>Compass—hand-held or mounted</a:t>
            </a:r>
          </a:p>
          <a:p>
            <a:pPr marL="171424" indent="-171424">
              <a:buFont typeface="Arial" panose="020B0604020202020204" pitchFamily="34" charset="0"/>
              <a:buChar char="•"/>
            </a:pPr>
            <a:r>
              <a:rPr lang="en-US" dirty="0"/>
              <a:t>GPS</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44</a:t>
            </a:fld>
            <a:endParaRPr lang="en-US"/>
          </a:p>
        </p:txBody>
      </p:sp>
      <p:sp>
        <p:nvSpPr>
          <p:cNvPr id="5" name="TextBox 4">
            <a:extLst>
              <a:ext uri="{FF2B5EF4-FFF2-40B4-BE49-F238E27FC236}">
                <a16:creationId xmlns:a16="http://schemas.microsoft.com/office/drawing/2014/main" id="{1000DE3D-B77E-60CF-2022-3479A00F4702}"/>
              </a:ext>
            </a:extLst>
          </p:cNvPr>
          <p:cNvSpPr txBox="1"/>
          <p:nvPr/>
        </p:nvSpPr>
        <p:spPr>
          <a:xfrm>
            <a:off x="4291079" y="4196464"/>
            <a:ext cx="2663428" cy="3783325"/>
          </a:xfrm>
          <a:prstGeom prst="rect">
            <a:avLst/>
          </a:prstGeom>
          <a:noFill/>
        </p:spPr>
        <p:txBody>
          <a:bodyPr wrap="square" lIns="89136" tIns="44568" rIns="89136" bIns="44568" rtlCol="0">
            <a:spAutoFit/>
          </a:bodyPr>
          <a:lstStyle/>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Personal Locator Beason (PLB)</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Matches/lighter/fire starter in waterproof container</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Knife or multi-tool</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Cell phone in protective bag</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Multifunction watch</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First-aid supplies</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Sunglasses</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Sunscreen</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Lip balm</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Water bottles (filled half way)</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Energy food (bars, gels, trail mix)</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Beverages, non-alcoholic</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Sealant</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Spare foot peg</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Bailing wire (copper, small roll)</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Nylon cord (or bungee cords)</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Putty</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Replacement nuts/bolts</a:t>
            </a:r>
          </a:p>
          <a:p>
            <a:pPr marL="171424" indent="-171424" defTabSz="445679" fontAlgn="auto">
              <a:spcBef>
                <a:spcPts val="0"/>
              </a:spcBef>
              <a:spcAft>
                <a:spcPts val="0"/>
              </a:spcAft>
              <a:buFont typeface="Arial" panose="020B0604020202020204" pitchFamily="34" charset="0"/>
              <a:buChar char="•"/>
              <a:defRPr/>
            </a:pPr>
            <a:r>
              <a:rPr lang="en-US" sz="1200" dirty="0">
                <a:solidFill>
                  <a:prstClr val="black"/>
                </a:solidFill>
                <a:latin typeface="Calibri"/>
                <a:cs typeface="+mn-cs"/>
              </a:rPr>
              <a:t>Repair/duct tape</a:t>
            </a:r>
          </a:p>
        </p:txBody>
      </p:sp>
      <p:sp>
        <p:nvSpPr>
          <p:cNvPr id="7" name="TextBox 6">
            <a:extLst>
              <a:ext uri="{FF2B5EF4-FFF2-40B4-BE49-F238E27FC236}">
                <a16:creationId xmlns:a16="http://schemas.microsoft.com/office/drawing/2014/main" id="{42E302CF-8C78-9D4F-58DA-96F796177A4C}"/>
              </a:ext>
            </a:extLst>
          </p:cNvPr>
          <p:cNvSpPr txBox="1"/>
          <p:nvPr/>
        </p:nvSpPr>
        <p:spPr>
          <a:xfrm>
            <a:off x="503237" y="8199437"/>
            <a:ext cx="6172200" cy="307777"/>
          </a:xfrm>
          <a:prstGeom prst="rect">
            <a:avLst/>
          </a:prstGeom>
          <a:noFill/>
        </p:spPr>
        <p:txBody>
          <a:bodyPr wrap="square" rtlCol="0">
            <a:spAutoFit/>
          </a:bodyPr>
          <a:lstStyle/>
          <a:p>
            <a:r>
              <a:rPr lang="en-US" sz="1400" dirty="0">
                <a:latin typeface="+mn-lt"/>
              </a:rPr>
              <a:t>Note: This is a sample – checklists should be tailored to the craft, venue, and skills.</a:t>
            </a:r>
          </a:p>
        </p:txBody>
      </p:sp>
    </p:spTree>
    <p:extLst>
      <p:ext uri="{BB962C8B-B14F-4D97-AF65-F5344CB8AC3E}">
        <p14:creationId xmlns:p14="http://schemas.microsoft.com/office/powerpoint/2010/main" val="2561492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Float Plan</a:t>
            </a:r>
          </a:p>
          <a:p>
            <a:endParaRPr lang="en-US" sz="600" dirty="0"/>
          </a:p>
          <a:p>
            <a:r>
              <a:rPr lang="en-US" dirty="0"/>
              <a:t>Once you are all set, develop an appropriate float plan for your trip. File it close to your departure time. </a:t>
            </a:r>
          </a:p>
          <a:p>
            <a:endParaRPr lang="en-US" sz="600" dirty="0"/>
          </a:p>
          <a:p>
            <a:r>
              <a:rPr lang="en-US" dirty="0"/>
              <a:t>WHO is paddling? Name, number of craft, demographic/risk info if applicable. Your contact info.</a:t>
            </a:r>
          </a:p>
          <a:p>
            <a:r>
              <a:rPr lang="en-US" dirty="0"/>
              <a:t>WHERE are you paddling? Be as specific as possible regarding the intended direction and distance, as appropriate.</a:t>
            </a:r>
          </a:p>
          <a:p>
            <a:r>
              <a:rPr lang="en-US" dirty="0"/>
              <a:t>WHEN is your intended start are return time?</a:t>
            </a:r>
          </a:p>
          <a:p>
            <a:r>
              <a:rPr lang="en-US" dirty="0"/>
              <a:t>WHAT should be done if you are overdue? </a:t>
            </a:r>
          </a:p>
          <a:p>
            <a:endParaRPr lang="en-US" sz="600" dirty="0"/>
          </a:p>
          <a:p>
            <a:r>
              <a:rPr lang="en-US" dirty="0"/>
              <a:t>Good idea: Take a selfie at the put-in and send it with the float plan to a person not on the trip</a:t>
            </a:r>
          </a:p>
          <a:p>
            <a:endParaRPr lang="en-US" sz="600" dirty="0"/>
          </a:p>
          <a:p>
            <a:pPr defTabSz="914265">
              <a:defRPr/>
            </a:pPr>
            <a:r>
              <a:rPr lang="en-US" dirty="0"/>
              <a:t>This simple float plan guide is taken from the ACA—it is designed more for paddlers than the float plan on the Coast Guard app.</a:t>
            </a:r>
          </a:p>
          <a:p>
            <a:r>
              <a:rPr lang="en-US" dirty="0"/>
              <a:t>Share the plan with a trusted friend:</a:t>
            </a:r>
          </a:p>
          <a:p>
            <a:r>
              <a:rPr lang="en-US" dirty="0"/>
              <a:t>Who: your name and anyone else with you.</a:t>
            </a:r>
          </a:p>
          <a:p>
            <a:r>
              <a:rPr lang="en-US" dirty="0"/>
              <a:t>Where: your put-in, take-out, and paddling route.</a:t>
            </a:r>
          </a:p>
          <a:p>
            <a:r>
              <a:rPr lang="en-US" dirty="0"/>
              <a:t>When: your estimated launch and return time, and when to notify authorities if you don’t check-in.</a:t>
            </a:r>
          </a:p>
          <a:p>
            <a:r>
              <a:rPr lang="en-US" dirty="0"/>
              <a:t>What: a plan for what to do if you don’t check in.</a:t>
            </a:r>
          </a:p>
          <a:p>
            <a:endParaRPr lang="en-US" sz="600" dirty="0"/>
          </a:p>
          <a:p>
            <a:r>
              <a:rPr lang="en-US" dirty="0"/>
              <a:t>The instructor needs to emphasize that the float plan is given to someone who should be able to call authorities if you are missing and would know when to make that call using the info on the plan. It does not have to be a formal document. The ACA app is available for either iOS or Android and is free in the app stores. The ACA app can be updated while underway and sent to the plan recipient.</a:t>
            </a:r>
          </a:p>
          <a:p>
            <a:endParaRPr lang="en-US" sz="600" dirty="0"/>
          </a:p>
          <a:p>
            <a:r>
              <a:rPr lang="en-US" dirty="0"/>
              <a:t>Make sure the person receiving the float plan knows that if they have not heard from the paddler by X time they should take Y action.</a:t>
            </a:r>
          </a:p>
        </p:txBody>
      </p:sp>
      <p:sp>
        <p:nvSpPr>
          <p:cNvPr id="4" name="Slide Number Placeholder 3"/>
          <p:cNvSpPr>
            <a:spLocks noGrp="1"/>
          </p:cNvSpPr>
          <p:nvPr>
            <p:ph type="sldNum" sz="quarter" idx="10"/>
          </p:nvPr>
        </p:nvSpPr>
        <p:spPr/>
        <p:txBody>
          <a:bodyPr/>
          <a:lstStyle/>
          <a:p>
            <a:fld id="{1654D227-7A6B-4077-B0D3-D1907773D9ED}" type="slidenum">
              <a:rPr lang="en-US" smtClean="0"/>
              <a:t>45</a:t>
            </a:fld>
            <a:endParaRPr lang="en-US"/>
          </a:p>
        </p:txBody>
      </p:sp>
    </p:spTree>
    <p:extLst>
      <p:ext uri="{BB962C8B-B14F-4D97-AF65-F5344CB8AC3E}">
        <p14:creationId xmlns:p14="http://schemas.microsoft.com/office/powerpoint/2010/main" val="1306960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Transporting and securing your boat:</a:t>
            </a:r>
          </a:p>
          <a:p>
            <a:endParaRPr lang="en-US" dirty="0"/>
          </a:p>
          <a:p>
            <a:pPr marL="167129" indent="-167129">
              <a:buFont typeface="Arial" panose="020B0604020202020204" pitchFamily="34" charset="0"/>
              <a:buChar char="•"/>
            </a:pPr>
            <a:r>
              <a:rPr lang="en-US" dirty="0"/>
              <a:t>Drivers are responsible for the load on, or towed by, their vehicle!  If it comes off and damages someone or something, you are liable.</a:t>
            </a:r>
          </a:p>
          <a:p>
            <a:pPr marL="167129" indent="-167129">
              <a:buFont typeface="Arial" panose="020B0604020202020204" pitchFamily="34" charset="0"/>
              <a:buChar char="•"/>
            </a:pPr>
            <a:r>
              <a:rPr lang="en-US" dirty="0"/>
              <a:t>Use appropriate knots, ropes, and straps to secure your boat</a:t>
            </a:r>
          </a:p>
          <a:p>
            <a:pPr marL="167129" indent="-167129">
              <a:buFont typeface="Arial" panose="020B0604020202020204" pitchFamily="34" charset="0"/>
              <a:buChar char="•"/>
            </a:pPr>
            <a:r>
              <a:rPr lang="en-US" dirty="0"/>
              <a:t>Tie at two points across the beam to secure to the rack, tie bow and stern to secure to a vehicle (four-point tie down is best)</a:t>
            </a:r>
          </a:p>
          <a:p>
            <a:pPr marL="167129" indent="-167129">
              <a:buFont typeface="Arial" panose="020B0604020202020204" pitchFamily="34" charset="0"/>
              <a:buChar char="•"/>
            </a:pPr>
            <a:r>
              <a:rPr lang="en-US" dirty="0"/>
              <a:t>Ensure nothing can blow out during transport</a:t>
            </a:r>
          </a:p>
          <a:p>
            <a:pPr marL="167129" indent="-167129">
              <a:buFont typeface="Arial" panose="020B0604020202020204" pitchFamily="34" charset="0"/>
              <a:buChar char="•"/>
            </a:pPr>
            <a:r>
              <a:rPr lang="en-US" dirty="0"/>
              <a:t>Use appropriate racks or trailers for your boat</a:t>
            </a:r>
          </a:p>
          <a:p>
            <a:pPr marL="167129" indent="-167129">
              <a:buFont typeface="Arial" panose="020B0604020202020204" pitchFamily="34" charset="0"/>
              <a:buChar char="•"/>
            </a:pPr>
            <a:r>
              <a:rPr lang="en-US" dirty="0"/>
              <a:t>Consider using locks to secure your boat</a:t>
            </a:r>
          </a:p>
          <a:p>
            <a:pPr marL="167129" indent="-167129">
              <a:buFont typeface="Arial" panose="020B0604020202020204" pitchFamily="34" charset="0"/>
              <a:buChar char="•"/>
            </a:pPr>
            <a:r>
              <a:rPr lang="en-US" dirty="0"/>
              <a:t>Shock cord or other stretchy material is not adequate—use stout line (rope) or locking straps</a:t>
            </a:r>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46</a:t>
            </a:fld>
            <a:endParaRPr lang="en-US"/>
          </a:p>
        </p:txBody>
      </p:sp>
    </p:spTree>
    <p:extLst>
      <p:ext uri="{BB962C8B-B14F-4D97-AF65-F5344CB8AC3E}">
        <p14:creationId xmlns:p14="http://schemas.microsoft.com/office/powerpoint/2010/main" val="1106187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4637" y="3624543"/>
            <a:ext cx="6629400" cy="5195656"/>
          </a:xfrm>
        </p:spPr>
        <p:txBody>
          <a:bodyPr/>
          <a:lstStyle/>
          <a:p>
            <a:r>
              <a:rPr lang="en-US" dirty="0"/>
              <a:t>At the water’s edge</a:t>
            </a:r>
          </a:p>
          <a:p>
            <a:endParaRPr lang="en-US" sz="600" dirty="0"/>
          </a:p>
          <a:p>
            <a:r>
              <a:rPr lang="en-US" b="1" dirty="0"/>
              <a:t>Personal/Team Check-In</a:t>
            </a:r>
          </a:p>
          <a:p>
            <a:pPr marL="167129" indent="-167129">
              <a:buFont typeface="Arial" panose="020B0604020202020204" pitchFamily="34" charset="0"/>
              <a:buChar char="•"/>
            </a:pPr>
            <a:r>
              <a:rPr lang="en-US" dirty="0"/>
              <a:t>Weather and water conditions (wind, weather events, tides, currents, etc.)</a:t>
            </a:r>
          </a:p>
          <a:p>
            <a:pPr marL="167129" indent="-167129">
              <a:buFont typeface="Arial" panose="020B0604020202020204" pitchFamily="34" charset="0"/>
              <a:buChar char="•"/>
            </a:pPr>
            <a:r>
              <a:rPr lang="en-US" dirty="0"/>
              <a:t>Route knowledge and knowledge of hazards and markers (shallow water, busy channels, dams, no boating areas, etc.)</a:t>
            </a:r>
          </a:p>
          <a:p>
            <a:pPr marL="167129" indent="-167129">
              <a:buFont typeface="Arial" panose="020B0604020202020204" pitchFamily="34" charset="0"/>
              <a:buChar char="•"/>
            </a:pPr>
            <a:r>
              <a:rPr lang="en-US" dirty="0"/>
              <a:t>Limits and concerns (health needs, injuries, anxiety, etc.)</a:t>
            </a:r>
          </a:p>
          <a:p>
            <a:pPr marL="167129" indent="-167129">
              <a:buFont typeface="Arial" panose="020B0604020202020204" pitchFamily="34" charset="0"/>
              <a:buChar char="•"/>
            </a:pPr>
            <a:r>
              <a:rPr lang="en-US" dirty="0"/>
              <a:t>Skills and knowledge</a:t>
            </a:r>
          </a:p>
          <a:p>
            <a:endParaRPr lang="en-US" sz="600" dirty="0"/>
          </a:p>
          <a:p>
            <a:r>
              <a:rPr lang="en-US" b="1" dirty="0"/>
              <a:t>Equipment Recheck</a:t>
            </a:r>
            <a:br>
              <a:rPr lang="en-US" dirty="0"/>
            </a:br>
            <a:r>
              <a:rPr lang="en-US" dirty="0"/>
              <a:t>Make sure everyone has appropriate safety and protective equipment, including a life jacket that is being worn and used appropriately.</a:t>
            </a:r>
          </a:p>
          <a:p>
            <a:pPr marL="167129" indent="-167129">
              <a:buFont typeface="Arial" panose="020B0604020202020204" pitchFamily="34" charset="0"/>
              <a:buChar char="•"/>
            </a:pPr>
            <a:r>
              <a:rPr lang="en-US" dirty="0"/>
              <a:t>Make sure that everyone’s boat, paddle, life jacket, and additional equipment are in good working order before setting out—look for cracks, holes, tears, and other damage.</a:t>
            </a:r>
          </a:p>
          <a:p>
            <a:pPr marL="167129" indent="-167129">
              <a:buFont typeface="Arial" panose="020B0604020202020204" pitchFamily="34" charset="0"/>
              <a:buChar char="•"/>
            </a:pPr>
            <a:r>
              <a:rPr lang="en-US" dirty="0"/>
              <a:t>Appropriately secure all equipment in the boat, both so the boat is balanced correctly and to ensure equipment is not lost during a capsize. Are hatches secure?</a:t>
            </a:r>
          </a:p>
          <a:p>
            <a:endParaRPr lang="en-US" sz="600" dirty="0"/>
          </a:p>
          <a:p>
            <a:pPr defTabSz="914265">
              <a:defRPr/>
            </a:pPr>
            <a:r>
              <a:rPr lang="en-US" b="1" dirty="0"/>
              <a:t>Group Communication</a:t>
            </a:r>
            <a:br>
              <a:rPr lang="en-US" dirty="0"/>
            </a:br>
            <a:r>
              <a:rPr lang="en-US" dirty="0"/>
              <a:t>Review and agree to the proper use of hand signals, sounds, and other communication protocols. Signals used on rivers may be different than those used in coastal areas.  Be sure to learn signals used where you’re paddling.  Open water signals can be found in the most recent version of the </a:t>
            </a:r>
            <a:r>
              <a:rPr lang="en-US" dirty="0" err="1"/>
              <a:t>NAVRULES</a:t>
            </a:r>
            <a:r>
              <a:rPr lang="en-US" dirty="0"/>
              <a:t> (</a:t>
            </a:r>
            <a:r>
              <a:rPr lang="en-US" dirty="0">
                <a:hlinkClick r:id="rId3"/>
              </a:rPr>
              <a:t>https://www.navcen.uscg.gov/sites/default/files/pdf/navRules/navrules.pdf</a:t>
            </a:r>
            <a:r>
              <a:rPr lang="en-US" dirty="0"/>
              <a:t>) .  River signals used by recreational paddlers are found at </a:t>
            </a:r>
            <a:r>
              <a:rPr lang="en-US" dirty="0">
                <a:hlinkClick r:id="rId4"/>
              </a:rPr>
              <a:t>https://www.americanwhitewater.org/content/Wiki/safety:start</a:t>
            </a:r>
            <a:r>
              <a:rPr lang="en-US" dirty="0"/>
              <a:t>. </a:t>
            </a:r>
          </a:p>
          <a:p>
            <a:endParaRPr lang="en-US" sz="600" dirty="0"/>
          </a:p>
          <a:p>
            <a:r>
              <a:rPr lang="en-US" b="1" dirty="0"/>
              <a:t>Float Plan</a:t>
            </a:r>
            <a:endParaRPr lang="en-US" sz="600" dirty="0"/>
          </a:p>
          <a:p>
            <a:r>
              <a:rPr lang="en-US" dirty="0"/>
              <a:t>File using a float plan app, call it into someone you know, leave a written document in your vehicle</a:t>
            </a:r>
          </a:p>
          <a:p>
            <a:pPr>
              <a:spcBef>
                <a:spcPts val="550"/>
              </a:spcBef>
            </a:pPr>
            <a:r>
              <a:rPr lang="en-US" dirty="0"/>
              <a:t>*</a:t>
            </a:r>
            <a:r>
              <a:rPr lang="en-US" dirty="0">
                <a:latin typeface="+mj-lt"/>
              </a:rPr>
              <a:t>Review the plan with the team</a:t>
            </a:r>
          </a:p>
          <a:p>
            <a:pPr>
              <a:spcBef>
                <a:spcPts val="550"/>
              </a:spcBef>
            </a:pPr>
            <a:r>
              <a:rPr lang="en-US" b="1" dirty="0">
                <a:latin typeface="+mj-lt"/>
              </a:rPr>
              <a:t>Go/no go decision</a:t>
            </a:r>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47</a:t>
            </a:fld>
            <a:endParaRPr lang="en-US"/>
          </a:p>
        </p:txBody>
      </p:sp>
    </p:spTree>
    <p:extLst>
      <p:ext uri="{BB962C8B-B14F-4D97-AF65-F5344CB8AC3E}">
        <p14:creationId xmlns:p14="http://schemas.microsoft.com/office/powerpoint/2010/main" val="4180865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48</a:t>
            </a:fld>
            <a:endParaRPr lang="en-US"/>
          </a:p>
        </p:txBody>
      </p:sp>
    </p:spTree>
    <p:extLst>
      <p:ext uri="{BB962C8B-B14F-4D97-AF65-F5344CB8AC3E}">
        <p14:creationId xmlns:p14="http://schemas.microsoft.com/office/powerpoint/2010/main" val="3666914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5BD42-980D-744B-92F5-F9BFE4DB3F6C}" type="slidenum">
              <a:rPr lang="en-US" smtClean="0"/>
              <a:t>49</a:t>
            </a:fld>
            <a:endParaRPr lang="en-US"/>
          </a:p>
        </p:txBody>
      </p:sp>
    </p:spTree>
    <p:extLst>
      <p:ext uri="{BB962C8B-B14F-4D97-AF65-F5344CB8AC3E}">
        <p14:creationId xmlns:p14="http://schemas.microsoft.com/office/powerpoint/2010/main" val="33044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Nearly two in five recreational boaters are paddlers.</a:t>
            </a:r>
          </a:p>
          <a:p>
            <a:endParaRPr lang="en-US" dirty="0">
              <a:latin typeface="+mj-lt"/>
            </a:endParaRPr>
          </a:p>
          <a:p>
            <a:r>
              <a:rPr lang="en-US" dirty="0">
                <a:latin typeface="+mj-lt"/>
              </a:rPr>
              <a:t>Participation numbers per the report are: </a:t>
            </a:r>
          </a:p>
          <a:p>
            <a:pPr marL="171450" indent="-171450">
              <a:buFont typeface="Arial" panose="020B0604020202020204" pitchFamily="34" charset="0"/>
              <a:buChar char="•"/>
            </a:pPr>
            <a:r>
              <a:rPr lang="en-US" dirty="0">
                <a:latin typeface="+mj-lt"/>
              </a:rPr>
              <a:t>9.199 million canoe</a:t>
            </a:r>
          </a:p>
          <a:p>
            <a:pPr marL="171450" indent="-171450">
              <a:buFont typeface="Arial" panose="020B0604020202020204" pitchFamily="34" charset="0"/>
              <a:buChar char="•"/>
            </a:pPr>
            <a:r>
              <a:rPr lang="en-US" dirty="0">
                <a:latin typeface="+mj-lt"/>
              </a:rPr>
              <a:t>13.351 million recreational kayaking</a:t>
            </a:r>
          </a:p>
          <a:p>
            <a:pPr marL="171450" indent="-171450">
              <a:buFont typeface="Arial" panose="020B0604020202020204" pitchFamily="34" charset="0"/>
              <a:buChar char="•"/>
            </a:pPr>
            <a:r>
              <a:rPr lang="en-US" dirty="0">
                <a:latin typeface="+mj-lt"/>
              </a:rPr>
              <a:t>2.587 million sea kayaking</a:t>
            </a:r>
          </a:p>
          <a:p>
            <a:pPr marL="171450" indent="-171450">
              <a:buFont typeface="Arial" panose="020B0604020202020204" pitchFamily="34" charset="0"/>
              <a:buChar char="•"/>
            </a:pPr>
            <a:r>
              <a:rPr lang="en-US" dirty="0">
                <a:latin typeface="+mj-lt"/>
              </a:rPr>
              <a:t>2.623 whitewater kayaking</a:t>
            </a:r>
          </a:p>
          <a:p>
            <a:pPr marL="171450" indent="-171450">
              <a:buFont typeface="Arial" panose="020B0604020202020204" pitchFamily="34" charset="0"/>
              <a:buChar char="•"/>
            </a:pPr>
            <a:r>
              <a:rPr lang="en-US" dirty="0">
                <a:latin typeface="+mj-lt"/>
              </a:rPr>
              <a:t>3.739 million SUP.  </a:t>
            </a:r>
          </a:p>
          <a:p>
            <a:pPr marL="171450" indent="-171450">
              <a:buFont typeface="Arial" panose="020B0604020202020204" pitchFamily="34" charset="0"/>
              <a:buChar char="•"/>
            </a:pPr>
            <a:endParaRPr lang="en-US" dirty="0">
              <a:latin typeface="+mj-lt"/>
            </a:endParaRPr>
          </a:p>
          <a:p>
            <a:r>
              <a:rPr lang="en-US" dirty="0">
                <a:latin typeface="+mj-lt"/>
              </a:rPr>
              <a:t>Participation is growing by about a million paddlers yearly, predominately in SUP and kayaks.</a:t>
            </a:r>
          </a:p>
          <a:p>
            <a:endParaRPr lang="en-US" dirty="0">
              <a:latin typeface="+mj-lt"/>
            </a:endParaRPr>
          </a:p>
          <a:p>
            <a:r>
              <a:rPr lang="en-US" dirty="0">
                <a:latin typeface="+mj-lt"/>
              </a:rPr>
              <a:t>Kayak fishing was included as a separate category for several years but no longer is; that added another 3 million paddlers. However, it’s not clear if those numbers now are wrapped into recreational kayaking or separately into fishing.  </a:t>
            </a:r>
          </a:p>
          <a:p>
            <a:endParaRPr lang="en-US" dirty="0">
              <a:latin typeface="+mj-lt"/>
            </a:endParaRPr>
          </a:p>
          <a:p>
            <a:r>
              <a:rPr lang="en-US" dirty="0">
                <a:latin typeface="+mj-lt"/>
              </a:rPr>
              <a:t>It also is worth noting that the 2018 National Recreational Boating Safety Survey, produced by USCG and found at </a:t>
            </a:r>
            <a:r>
              <a:rPr lang="en-US" dirty="0">
                <a:latin typeface="+mj-lt"/>
                <a:hlinkClick r:id="rId3"/>
              </a:rPr>
              <a:t>https://uscgboating.org/statistics/national-recreational-boating-safety-survey.php</a:t>
            </a:r>
            <a:r>
              <a:rPr lang="en-US" dirty="0">
                <a:latin typeface="+mj-lt"/>
              </a:rPr>
              <a:t>, estimates paddling participation could be higher by 5 to 10 million paddlers.  </a:t>
            </a:r>
          </a:p>
          <a:p>
            <a:endParaRPr lang="en-US" u="sng" dirty="0">
              <a:solidFill>
                <a:srgbClr val="1155CC"/>
              </a:solidFill>
              <a:effectLst/>
              <a:ea typeface="Arial" panose="020B0604020202020204" pitchFamily="34" charset="0"/>
              <a:hlinkClick r:id="rId4"/>
            </a:endParaRPr>
          </a:p>
          <a:p>
            <a:r>
              <a:rPr lang="en-US" u="sng" dirty="0">
                <a:solidFill>
                  <a:srgbClr val="1155CC"/>
                </a:solidFill>
                <a:effectLst/>
                <a:ea typeface="Arial" panose="020B0604020202020204" pitchFamily="34" charset="0"/>
                <a:hlinkClick r:id="rId4"/>
              </a:rPr>
              <a:t>https://outdoorindustry.org/wp-content/uploads/2015/03/2022-Outdoor-Participation-Trends-Report-1.pdf</a:t>
            </a:r>
            <a:endParaRPr lang="en-US" dirty="0">
              <a:effectLst/>
              <a:ea typeface="Arial" panose="020B0604020202020204" pitchFamily="34" charset="0"/>
            </a:endParaRPr>
          </a:p>
          <a:p>
            <a:endParaRPr lang="en-US" dirty="0">
              <a:latin typeface="+mj-lt"/>
            </a:endParaRPr>
          </a:p>
          <a:p>
            <a:r>
              <a:rPr lang="en-US" dirty="0">
                <a:latin typeface="+mj-lt"/>
              </a:rPr>
              <a:t>There is a steady growth in kayak and SUP participation.</a:t>
            </a:r>
          </a:p>
          <a:p>
            <a:endParaRPr lang="en-US" dirty="0">
              <a:latin typeface="+mj-lt"/>
            </a:endParaRPr>
          </a:p>
          <a:p>
            <a:r>
              <a:rPr lang="en-US" dirty="0">
                <a:latin typeface="+mj-lt"/>
              </a:rPr>
              <a:t>Knowledge is key to: </a:t>
            </a:r>
          </a:p>
          <a:p>
            <a:pPr lvl="1"/>
            <a:r>
              <a:rPr lang="en-US" dirty="0">
                <a:latin typeface="+mj-lt"/>
              </a:rPr>
              <a:t>Safety</a:t>
            </a:r>
          </a:p>
          <a:p>
            <a:pPr lvl="1"/>
            <a:r>
              <a:rPr lang="en-US" dirty="0">
                <a:latin typeface="+mj-lt"/>
              </a:rPr>
              <a:t>Enjoyment</a:t>
            </a:r>
          </a:p>
          <a:p>
            <a:pPr lvl="1"/>
            <a:endParaRPr lang="en-US" dirty="0">
              <a:latin typeface="+mj-lt"/>
            </a:endParaRPr>
          </a:p>
          <a:p>
            <a:pPr lvl="1"/>
            <a:endParaRPr lang="en-US" dirty="0">
              <a:latin typeface="+mj-lt"/>
            </a:endParaRPr>
          </a:p>
        </p:txBody>
      </p:sp>
      <p:sp>
        <p:nvSpPr>
          <p:cNvPr id="4" name="Slide Number Placeholder 3"/>
          <p:cNvSpPr>
            <a:spLocks noGrp="1"/>
          </p:cNvSpPr>
          <p:nvPr>
            <p:ph type="sldNum" sz="quarter" idx="5"/>
          </p:nvPr>
        </p:nvSpPr>
        <p:spPr/>
        <p:txBody>
          <a:bodyPr/>
          <a:lstStyle/>
          <a:p>
            <a:fld id="{1654D227-7A6B-4077-B0D3-D1907773D9ED}" type="slidenum">
              <a:rPr lang="en-US" smtClean="0"/>
              <a:t>5</a:t>
            </a:fld>
            <a:endParaRPr lang="en-US"/>
          </a:p>
        </p:txBody>
      </p:sp>
    </p:spTree>
    <p:extLst>
      <p:ext uri="{BB962C8B-B14F-4D97-AF65-F5344CB8AC3E}">
        <p14:creationId xmlns:p14="http://schemas.microsoft.com/office/powerpoint/2010/main" val="3561514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water</a:t>
            </a:r>
          </a:p>
          <a:p>
            <a:endParaRPr lang="en-US" dirty="0"/>
          </a:p>
          <a:p>
            <a:r>
              <a:rPr lang="en-US" dirty="0"/>
              <a:t>Boarding, exiting, and moving about the boat</a:t>
            </a:r>
          </a:p>
          <a:p>
            <a:pPr marL="167129" indent="-167129">
              <a:buFont typeface="Arial" panose="020B0604020202020204" pitchFamily="34" charset="0"/>
              <a:buChar char="•"/>
            </a:pPr>
            <a:r>
              <a:rPr lang="en-US" dirty="0"/>
              <a:t>Don your life jacket before boarding, and keep it on all the time during the paddling trip</a:t>
            </a:r>
          </a:p>
          <a:p>
            <a:pPr marL="167129" indent="-167129">
              <a:buFont typeface="Arial" panose="020B0604020202020204" pitchFamily="34" charset="0"/>
              <a:buChar char="•"/>
            </a:pPr>
            <a:r>
              <a:rPr lang="en-US" dirty="0"/>
              <a:t>When boarding or exiting a boat, keep weight low and move slowly to reduce the risk of capsize</a:t>
            </a:r>
          </a:p>
          <a:p>
            <a:pPr marL="167129" indent="-167129">
              <a:buFont typeface="Arial" panose="020B0604020202020204" pitchFamily="34" charset="0"/>
              <a:buChar char="•"/>
            </a:pPr>
            <a:r>
              <a:rPr lang="en-US" dirty="0"/>
              <a:t>Maintain at least three points of contact when boarding, exiting, or moving about the boat</a:t>
            </a:r>
          </a:p>
          <a:p>
            <a:pPr marL="167129" indent="-167129">
              <a:buFont typeface="Arial" panose="020B0604020202020204" pitchFamily="34" charset="0"/>
              <a:buChar char="•"/>
            </a:pPr>
            <a:r>
              <a:rPr lang="en-US" dirty="0"/>
              <a:t>Avoid switching positions once away from shore.  If you do move, use good principles (such as moving one person at a time, moving slowly, moving along the center line, and maintaining a low center of gravity).</a:t>
            </a:r>
          </a:p>
          <a:p>
            <a:pPr marL="167129" indent="-167129">
              <a:buFont typeface="Arial" panose="020B0604020202020204" pitchFamily="34" charset="0"/>
              <a:buChar char="•"/>
            </a:pPr>
            <a:r>
              <a:rPr lang="en-US" dirty="0"/>
              <a:t>Avoid sudden movements in the boat</a:t>
            </a:r>
          </a:p>
          <a:p>
            <a:endParaRPr lang="en-US" dirty="0"/>
          </a:p>
          <a:p>
            <a:r>
              <a:rPr lang="en-US" dirty="0"/>
              <a:t>Paddling</a:t>
            </a:r>
          </a:p>
          <a:p>
            <a:pPr marL="167129" indent="-167129">
              <a:buFont typeface="Arial" panose="020B0604020202020204" pitchFamily="34" charset="0"/>
              <a:buChar char="•"/>
            </a:pPr>
            <a:r>
              <a:rPr lang="en-US" dirty="0"/>
              <a:t>Paddling in groups of three or more is generally safer</a:t>
            </a:r>
          </a:p>
          <a:p>
            <a:pPr marL="167129" indent="-167129">
              <a:buFont typeface="Arial" panose="020B0604020202020204" pitchFamily="34" charset="0"/>
              <a:buChar char="•"/>
            </a:pPr>
            <a:r>
              <a:rPr lang="en-US" dirty="0"/>
              <a:t>Do not use drugs or alcohol either before or while on the water</a:t>
            </a:r>
          </a:p>
          <a:p>
            <a:pPr marL="167129" indent="-167129">
              <a:buFont typeface="Arial" panose="020B0604020202020204" pitchFamily="34" charset="0"/>
              <a:buChar char="•"/>
            </a:pPr>
            <a:r>
              <a:rPr lang="en-US" dirty="0"/>
              <a:t>Boat politely – look out for yourself and everyone else on the water</a:t>
            </a:r>
          </a:p>
          <a:p>
            <a:pPr marL="167129" indent="-167129">
              <a:buFont typeface="Arial" panose="020B0604020202020204" pitchFamily="34" charset="0"/>
              <a:buChar char="•"/>
            </a:pPr>
            <a:r>
              <a:rPr lang="en-US" dirty="0"/>
              <a:t>Boat conservatively – stay within your skill level</a:t>
            </a:r>
          </a:p>
          <a:p>
            <a:pPr marL="167129" indent="-167129">
              <a:buFont typeface="Arial" panose="020B0604020202020204" pitchFamily="34" charset="0"/>
              <a:buChar char="•"/>
            </a:pPr>
            <a:r>
              <a:rPr lang="en-US" dirty="0"/>
              <a:t>Hands-on instruction makes paddling safer and more fun</a:t>
            </a:r>
          </a:p>
          <a:p>
            <a:endParaRPr lang="en-US" dirty="0"/>
          </a:p>
          <a:p>
            <a:r>
              <a:rPr lang="en-US" dirty="0"/>
              <a:t>Other activities</a:t>
            </a:r>
          </a:p>
          <a:p>
            <a:pPr marL="167129" indent="-167129">
              <a:buFont typeface="Arial" panose="020B0604020202020204" pitchFamily="34" charset="0"/>
              <a:buChar char="•"/>
            </a:pPr>
            <a:r>
              <a:rPr lang="en-US" dirty="0"/>
              <a:t>Anglers and hunters should be extra vigilant about weight shifts, appropriate equipment, and life jacket use</a:t>
            </a:r>
          </a:p>
          <a:p>
            <a:pPr marL="167129" indent="-167129">
              <a:buFont typeface="Arial" panose="020B0604020202020204" pitchFamily="34" charset="0"/>
              <a:buChar char="•"/>
            </a:pPr>
            <a:r>
              <a:rPr lang="en-US" dirty="0"/>
              <a:t>Animals should use properly fitted life jackets</a:t>
            </a:r>
          </a:p>
          <a:p>
            <a:pPr marL="167129" indent="-167129">
              <a:buFont typeface="Arial" panose="020B0604020202020204" pitchFamily="34" charset="0"/>
              <a:buChar char="•"/>
            </a:pPr>
            <a:r>
              <a:rPr lang="en-US" dirty="0"/>
              <a:t>Anticipate sudden movements from animals in boats</a:t>
            </a:r>
          </a:p>
          <a:p>
            <a:pPr marL="167129" indent="-167129">
              <a:buFont typeface="Arial" panose="020B0604020202020204" pitchFamily="34" charset="0"/>
              <a:buChar char="•"/>
            </a:pPr>
            <a:endParaRPr lang="en-US" dirty="0"/>
          </a:p>
          <a:p>
            <a:pPr marL="0" indent="0">
              <a:buFont typeface="Arial" panose="020B0604020202020204" pitchFamily="34" charset="0"/>
              <a:buNone/>
            </a:pPr>
            <a:r>
              <a:rPr lang="en-US" dirty="0"/>
              <a:t>Remember boat ramp etiquette. Check your gear in the parking area and drop your boat off quickly. Place your boat at the side of the ramp, so i</a:t>
            </a:r>
            <a:r>
              <a:rPr lang="en-US" b="0" i="0" dirty="0">
                <a:solidFill>
                  <a:srgbClr val="444746"/>
                </a:solidFill>
                <a:effectLst/>
                <a:latin typeface="Google Sans"/>
              </a:rPr>
              <a:t>t doesn't block access. Remember that power boats can only use a boat ramp to access the water.  If possible, paddlers should look for other access points.</a:t>
            </a:r>
            <a:endParaRPr lang="en-US" dirty="0"/>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50</a:t>
            </a:fld>
            <a:endParaRPr lang="en-US"/>
          </a:p>
        </p:txBody>
      </p:sp>
    </p:spTree>
    <p:extLst>
      <p:ext uri="{BB962C8B-B14F-4D97-AF65-F5344CB8AC3E}">
        <p14:creationId xmlns:p14="http://schemas.microsoft.com/office/powerpoint/2010/main" val="2821009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on our waterways is governed by both federal and state law. Just like our system of streets and highways, we have a system of waterways. As a paddler, you should know the waterways and rules well. </a:t>
            </a:r>
          </a:p>
          <a:p>
            <a:endParaRPr lang="en-US" sz="600" dirty="0"/>
          </a:p>
          <a:p>
            <a:r>
              <a:rPr lang="en-US" dirty="0"/>
              <a:t>Channels. Channels are areas of safe passage and often high traffic. They are typically marked by red and green aids for navigation. </a:t>
            </a:r>
          </a:p>
          <a:p>
            <a:endParaRPr lang="en-US" sz="600" u="sng" dirty="0"/>
          </a:p>
          <a:p>
            <a:r>
              <a:rPr lang="en-US" u="sng" dirty="0"/>
              <a:t>As a paddler, you should be able to identify channels and avoid paddling in or across them whenever possible.</a:t>
            </a:r>
          </a:p>
          <a:p>
            <a:endParaRPr lang="en-US" sz="600" dirty="0"/>
          </a:p>
          <a:p>
            <a:r>
              <a:rPr lang="en-US" dirty="0"/>
              <a:t>When crossing channels as a group, ensure there’s no conflicting traffic.</a:t>
            </a:r>
          </a:p>
          <a:p>
            <a:endParaRPr lang="en-US" sz="600" dirty="0"/>
          </a:p>
          <a:p>
            <a:r>
              <a:rPr lang="en-US" dirty="0"/>
              <a:t>Markers signal special hazards and warnings. As a paddler, you should be especially familiar with markers denoting danger and/or restricted entry. </a:t>
            </a:r>
          </a:p>
          <a:p>
            <a:endParaRPr lang="en-US" sz="600" dirty="0"/>
          </a:p>
          <a:p>
            <a:r>
              <a:rPr lang="en-US" dirty="0"/>
              <a:t>Avoid navigable channels and stay as close as feasible to shore; when crossing channels, spend as little time as possible in them.</a:t>
            </a:r>
          </a:p>
          <a:p>
            <a:endParaRPr lang="en-US" sz="600" dirty="0"/>
          </a:p>
          <a:p>
            <a:r>
              <a:rPr lang="en-US" dirty="0"/>
              <a:t>Even when you are convinced you are the “stand-on” vessel, it is wise to defer to larger vessels. </a:t>
            </a:r>
          </a:p>
          <a:p>
            <a:endParaRPr lang="en-US" sz="600" dirty="0"/>
          </a:p>
          <a:p>
            <a:r>
              <a:rPr lang="en-US" dirty="0"/>
              <a:t>Be deliberate in navigating around other vessels so that other operators can clearly observe your intentions.</a:t>
            </a:r>
          </a:p>
          <a:p>
            <a:endParaRPr lang="en-US" sz="600" dirty="0"/>
          </a:p>
          <a:p>
            <a:r>
              <a:rPr lang="en-US" dirty="0"/>
              <a:t>Keep out of the main channel. </a:t>
            </a:r>
            <a:r>
              <a:rPr lang="en-US" b="0" i="0" dirty="0">
                <a:solidFill>
                  <a:srgbClr val="444746"/>
                </a:solidFill>
                <a:effectLst/>
                <a:latin typeface="Google Sans"/>
              </a:rPr>
              <a:t>If you must be in a channel, stay close to the right side.  If you have to cross a channel, travel in a group, at a narrow point in the channel, after checking for traffic.</a:t>
            </a:r>
          </a:p>
          <a:p>
            <a:endParaRPr lang="en-US" sz="600" dirty="0">
              <a:solidFill>
                <a:srgbClr val="444746"/>
              </a:solidFill>
              <a:latin typeface="Google Sans"/>
            </a:endParaRPr>
          </a:p>
          <a:p>
            <a:r>
              <a:rPr lang="en-US" dirty="0"/>
              <a:t>Paddlecraft can often navigate closer inshore than power vessels and stay outside lateral navigation markers.</a:t>
            </a:r>
          </a:p>
          <a:p>
            <a:endParaRPr lang="en-US" sz="600" dirty="0"/>
          </a:p>
          <a:p>
            <a:r>
              <a:rPr lang="en-US" dirty="0"/>
              <a:t>On rivers with less powerboat/commercial barge boat traffic, the craft moving downstream has right of way. On rivers with powerboats and barge traffic, stay out of the way of the bigger boats.</a:t>
            </a:r>
          </a:p>
        </p:txBody>
      </p:sp>
      <p:sp>
        <p:nvSpPr>
          <p:cNvPr id="4" name="Slide Number Placeholder 3"/>
          <p:cNvSpPr>
            <a:spLocks noGrp="1"/>
          </p:cNvSpPr>
          <p:nvPr>
            <p:ph type="sldNum" sz="quarter" idx="5"/>
          </p:nvPr>
        </p:nvSpPr>
        <p:spPr/>
        <p:txBody>
          <a:bodyPr/>
          <a:lstStyle/>
          <a:p>
            <a:fld id="{1654D227-7A6B-4077-B0D3-D1907773D9ED}" type="slidenum">
              <a:rPr lang="en-US" smtClean="0"/>
              <a:t>51</a:t>
            </a:fld>
            <a:endParaRPr lang="en-US"/>
          </a:p>
        </p:txBody>
      </p:sp>
    </p:spTree>
    <p:extLst>
      <p:ext uri="{BB962C8B-B14F-4D97-AF65-F5344CB8AC3E}">
        <p14:creationId xmlns:p14="http://schemas.microsoft.com/office/powerpoint/2010/main" val="2042066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is essential and may be life-saving.</a:t>
            </a:r>
          </a:p>
          <a:p>
            <a:endParaRPr lang="en-US" dirty="0"/>
          </a:p>
          <a:p>
            <a:r>
              <a:rPr lang="en-US" dirty="0"/>
              <a:t>Always discuss communication in advance with those you paddle with. </a:t>
            </a:r>
          </a:p>
          <a:p>
            <a:r>
              <a:rPr lang="en-US" dirty="0"/>
              <a:t>Know the basic hand signals (INSTRUCTOR NOTE: Demonstrate)</a:t>
            </a:r>
          </a:p>
          <a:p>
            <a:r>
              <a:rPr lang="en-US" dirty="0"/>
              <a:t>Carry a whistle, easily accessed from your PFD. Consider also an air horn</a:t>
            </a:r>
          </a:p>
          <a:p>
            <a:r>
              <a:rPr lang="en-US" dirty="0"/>
              <a:t>Carry a fully charged phone in a waterproof case. Consider a VHF marine radio.</a:t>
            </a:r>
          </a:p>
          <a:p>
            <a:r>
              <a:rPr lang="en-US" dirty="0"/>
              <a:t>Know common distress signals (INSTRUCTOR: demonstrate plus handout)</a:t>
            </a:r>
          </a:p>
          <a:p>
            <a:endParaRPr lang="en-US" dirty="0"/>
          </a:p>
          <a:p>
            <a:r>
              <a:rPr lang="en-US" dirty="0"/>
              <a:t>Under the Navigation Rules, five or more short blasts is used to indicate a danger, that a vessel operator is unsure of another vessel’s intent, or that they disagree with another vessel’s intent.  Paddlers should know this, particularly if operating around motorized vessels. </a:t>
            </a:r>
          </a:p>
          <a:p>
            <a:endParaRPr lang="en-US" dirty="0"/>
          </a:p>
          <a:p>
            <a:r>
              <a:rPr lang="en-US" dirty="0"/>
              <a:t>However, paddlers often operate in remote area well away from other types of craft.  As a result, paddlers traditionally have used the emergency signal used in the wilderness - three whistle blasts.  This was codified by American Whitewater’s Safety Code (</a:t>
            </a:r>
            <a:r>
              <a:rPr lang="en-US" dirty="0">
                <a:hlinkClick r:id="rId3"/>
              </a:rPr>
              <a:t>https://www.americanwhitewater.org/content/Wiki/safety:start</a:t>
            </a:r>
            <a:r>
              <a:rPr lang="en-US" dirty="0"/>
              <a:t>)  in 1959 and has been used by paddlers for more than seven decades.  </a:t>
            </a:r>
          </a:p>
          <a:p>
            <a:endParaRPr lang="en-US" dirty="0"/>
          </a:p>
          <a:p>
            <a:r>
              <a:rPr lang="en-US" dirty="0"/>
              <a:t>Three whistle blasts as an emergency signal have been widely referenced by many groups including the American Canoe Association (the National Governing Body for Olympic and Paralympic </a:t>
            </a:r>
            <a:r>
              <a:rPr lang="en-US" dirty="0" err="1"/>
              <a:t>paddlesports</a:t>
            </a:r>
            <a:r>
              <a:rPr lang="en-US" dirty="0"/>
              <a:t>), Scouting USA, and the National Association of State Boating Law Administrators.  All boaters should be aware of both emergency signals.</a:t>
            </a:r>
          </a:p>
        </p:txBody>
      </p:sp>
      <p:sp>
        <p:nvSpPr>
          <p:cNvPr id="4" name="Slide Number Placeholder 3"/>
          <p:cNvSpPr>
            <a:spLocks noGrp="1"/>
          </p:cNvSpPr>
          <p:nvPr>
            <p:ph type="sldNum" sz="quarter" idx="5"/>
          </p:nvPr>
        </p:nvSpPr>
        <p:spPr/>
        <p:txBody>
          <a:bodyPr/>
          <a:lstStyle/>
          <a:p>
            <a:fld id="{1654D227-7A6B-4077-B0D3-D1907773D9ED}" type="slidenum">
              <a:rPr lang="en-US" smtClean="0"/>
              <a:t>52</a:t>
            </a:fld>
            <a:endParaRPr lang="en-US"/>
          </a:p>
        </p:txBody>
      </p:sp>
    </p:spTree>
    <p:extLst>
      <p:ext uri="{BB962C8B-B14F-4D97-AF65-F5344CB8AC3E}">
        <p14:creationId xmlns:p14="http://schemas.microsoft.com/office/powerpoint/2010/main" val="3617677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*Situational awareness is necessary</a:t>
            </a:r>
            <a:r>
              <a:rPr lang="en-US" baseline="0" dirty="0"/>
              <a:t> for safety. </a:t>
            </a:r>
          </a:p>
          <a:p>
            <a:endParaRPr lang="en-US" baseline="0" dirty="0"/>
          </a:p>
          <a:p>
            <a:r>
              <a:rPr lang="en-US" baseline="0" dirty="0"/>
              <a:t>This means keeping an eye on weather and sea conditions, being alert to other vessels, and looking out for others in your group. All of these can be rapidly changing. (INSTRUCTOR: Provide some relevant and local examples)</a:t>
            </a:r>
          </a:p>
          <a:p>
            <a:endParaRPr lang="en-US" baseline="0" dirty="0"/>
          </a:p>
          <a:p>
            <a:r>
              <a:rPr lang="en-US" baseline="0" dirty="0"/>
              <a:t>*Human-powered craft are especially vulnerable because they are hard to spot and can be run over by recreational and commercial power vessels.</a:t>
            </a:r>
          </a:p>
          <a:p>
            <a:r>
              <a:rPr lang="en-US" baseline="0" dirty="0"/>
              <a:t>*The Navigation Rules provide a structured way to learn the relationship between various types of boats and ships. </a:t>
            </a:r>
          </a:p>
          <a:p>
            <a:r>
              <a:rPr lang="en-US" baseline="0" dirty="0"/>
              <a:t>*If paddling on navigable waters, be especially aware of other boats and of your, the paddler’s, responsibilities to keep clear.</a:t>
            </a:r>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53</a:t>
            </a:fld>
            <a:endParaRPr lang="en-US"/>
          </a:p>
        </p:txBody>
      </p:sp>
    </p:spTree>
    <p:extLst>
      <p:ext uri="{BB962C8B-B14F-4D97-AF65-F5344CB8AC3E}">
        <p14:creationId xmlns:p14="http://schemas.microsoft.com/office/powerpoint/2010/main" val="34932351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one-quarter of a mile—the distance a boater is apt first to see a paddler, the reaction time is proportional to speed.  </a:t>
            </a:r>
            <a:r>
              <a:rPr lang="en-US" dirty="0">
                <a:highlight>
                  <a:srgbClr val="FFFF00"/>
                </a:highlight>
              </a:rPr>
              <a:t>INCREASE YOUR VISIBILITY TO REDUCE YOUR RISK.</a:t>
            </a:r>
          </a:p>
          <a:p>
            <a:endParaRPr lang="en-US" dirty="0">
              <a:highlight>
                <a:srgbClr val="FFFF00"/>
              </a:highlight>
            </a:endParaRPr>
          </a:p>
          <a:p>
            <a:r>
              <a:rPr lang="en-US" dirty="0"/>
              <a:t>Be aware of boat traffic and stay to the right side or away from the main channel as much as possible.</a:t>
            </a:r>
          </a:p>
        </p:txBody>
      </p:sp>
      <p:sp>
        <p:nvSpPr>
          <p:cNvPr id="4" name="Slide Number Placeholder 3"/>
          <p:cNvSpPr>
            <a:spLocks noGrp="1"/>
          </p:cNvSpPr>
          <p:nvPr>
            <p:ph type="sldNum" sz="quarter" idx="10"/>
          </p:nvPr>
        </p:nvSpPr>
        <p:spPr/>
        <p:txBody>
          <a:bodyPr/>
          <a:lstStyle/>
          <a:p>
            <a:fld id="{1654D227-7A6B-4077-B0D3-D1907773D9ED}" type="slidenum">
              <a:rPr lang="en-US" smtClean="0"/>
              <a:t>54</a:t>
            </a:fld>
            <a:endParaRPr lang="en-US"/>
          </a:p>
        </p:txBody>
      </p:sp>
    </p:spTree>
    <p:extLst>
      <p:ext uri="{BB962C8B-B14F-4D97-AF65-F5344CB8AC3E}">
        <p14:creationId xmlns:p14="http://schemas.microsoft.com/office/powerpoint/2010/main" val="42494119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Emergencies</a:t>
            </a:r>
          </a:p>
          <a:p>
            <a:endParaRPr lang="en-US" dirty="0"/>
          </a:p>
          <a:p>
            <a:r>
              <a:rPr lang="en-US" dirty="0"/>
              <a:t>PREVENTION Avoid problems. The best rescue is the one that is prevented</a:t>
            </a:r>
          </a:p>
          <a:p>
            <a:pPr marL="167129" indent="-167129">
              <a:buFont typeface="Arial" panose="020B0604020202020204" pitchFamily="34" charset="0"/>
              <a:buChar char="•"/>
            </a:pPr>
            <a:r>
              <a:rPr lang="en-US" dirty="0"/>
              <a:t>Check water and weather conditions, and be flexible when what you expect doesn’t match what you find</a:t>
            </a:r>
          </a:p>
          <a:p>
            <a:pPr marL="167129" indent="-167129">
              <a:buFont typeface="Arial" panose="020B0604020202020204" pitchFamily="34" charset="0"/>
              <a:buChar char="•"/>
            </a:pPr>
            <a:r>
              <a:rPr lang="en-US" dirty="0"/>
              <a:t>If bad weather or water conditions are forecast, wait for better conditions</a:t>
            </a:r>
          </a:p>
          <a:p>
            <a:pPr marL="167129" indent="-167129">
              <a:buFont typeface="Arial" panose="020B0604020202020204" pitchFamily="34" charset="0"/>
              <a:buChar char="•"/>
            </a:pPr>
            <a:r>
              <a:rPr lang="en-US" dirty="0"/>
              <a:t>Use knowledge, skills, abilities, and equipment to avoid problems, and reduce the impact of problems when they happen</a:t>
            </a:r>
          </a:p>
          <a:p>
            <a:pPr marL="167129" indent="-167129">
              <a:buFont typeface="Arial" panose="020B0604020202020204" pitchFamily="34" charset="0"/>
              <a:buChar char="•"/>
            </a:pPr>
            <a:r>
              <a:rPr lang="en-US" dirty="0"/>
              <a:t>Alcohol and illicit drugs have no place in paddling.  Consider the effect of medications – some medications may affect your judgment or make you drowsy, and others may increase your sensitivity to sunburn or dehydration</a:t>
            </a:r>
          </a:p>
          <a:p>
            <a:pPr marL="171424" indent="-171424">
              <a:buFont typeface="Arial" panose="020B0604020202020204" pitchFamily="34" charset="0"/>
              <a:buChar char="•"/>
            </a:pPr>
            <a:r>
              <a:rPr lang="en-US" dirty="0"/>
              <a:t>Capsizing and falls overboard are part of paddling – learn how to manage them when they happen  </a:t>
            </a:r>
          </a:p>
          <a:p>
            <a:pPr marL="171424" indent="-171424">
              <a:buFont typeface="Arial" panose="020B0604020202020204" pitchFamily="34" charset="0"/>
              <a:buChar char="•"/>
            </a:pPr>
            <a:endParaRPr lang="en-US" dirty="0"/>
          </a:p>
          <a:p>
            <a:r>
              <a:rPr lang="en-US" dirty="0"/>
              <a:t>INSTRUCTOR NOTE: Reinforce the availability of ACA skills courses. Know the local ones in your area.</a:t>
            </a:r>
          </a:p>
          <a:p>
            <a:pPr defTabSz="914265">
              <a:defRPr/>
            </a:pPr>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55</a:t>
            </a:fld>
            <a:endParaRPr lang="en-US"/>
          </a:p>
        </p:txBody>
      </p:sp>
    </p:spTree>
    <p:extLst>
      <p:ext uri="{BB962C8B-B14F-4D97-AF65-F5344CB8AC3E}">
        <p14:creationId xmlns:p14="http://schemas.microsoft.com/office/powerpoint/2010/main" val="2189047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5BD42-980D-744B-92F5-F9BFE4DB3F6C}" type="slidenum">
              <a:rPr lang="en-US" smtClean="0"/>
              <a:t>56</a:t>
            </a:fld>
            <a:endParaRPr lang="en-US"/>
          </a:p>
        </p:txBody>
      </p:sp>
    </p:spTree>
    <p:extLst>
      <p:ext uri="{BB962C8B-B14F-4D97-AF65-F5344CB8AC3E}">
        <p14:creationId xmlns:p14="http://schemas.microsoft.com/office/powerpoint/2010/main" val="2534885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your trip</a:t>
            </a:r>
          </a:p>
          <a:p>
            <a:endParaRPr lang="en-US" dirty="0"/>
          </a:p>
          <a:p>
            <a:r>
              <a:rPr lang="en-US" dirty="0"/>
              <a:t>Let friends who have your float plan know you are back safely!</a:t>
            </a:r>
          </a:p>
          <a:p>
            <a:endParaRPr lang="en-US" dirty="0"/>
          </a:p>
          <a:p>
            <a:r>
              <a:rPr lang="en-US" dirty="0"/>
              <a:t>Debrief…what went well, what did not, and what did we learn?</a:t>
            </a:r>
          </a:p>
          <a:p>
            <a:endParaRPr lang="en-US" dirty="0"/>
          </a:p>
          <a:p>
            <a:r>
              <a:rPr lang="en-US" dirty="0"/>
              <a:t>Take care of your gear.</a:t>
            </a:r>
          </a:p>
          <a:p>
            <a:pPr marL="167129" indent="-167129">
              <a:buFont typeface="Arial" panose="020B0604020202020204" pitchFamily="34" charset="0"/>
              <a:buChar char="•"/>
            </a:pPr>
            <a:r>
              <a:rPr lang="en-US" dirty="0"/>
              <a:t>After your trip, clean and store your equipment appropriately.  Avoid phosphate-containing soaps and avoid transporting aquatic plants and animals</a:t>
            </a:r>
          </a:p>
          <a:p>
            <a:pPr marL="167129" indent="-167129">
              <a:buFont typeface="Arial" panose="020B0604020202020204" pitchFamily="34" charset="0"/>
              <a:buChar char="•"/>
            </a:pPr>
            <a:r>
              <a:rPr lang="en-US" dirty="0"/>
              <a:t>Check your gear to make sure it is still in good working condition</a:t>
            </a:r>
          </a:p>
          <a:p>
            <a:pPr marL="167129" indent="-167129">
              <a:buFont typeface="Arial" panose="020B0604020202020204" pitchFamily="34" charset="0"/>
              <a:buChar char="•"/>
            </a:pPr>
            <a:r>
              <a:rPr lang="en-US" dirty="0"/>
              <a:t>Repair any damaged gear before you need to use it again</a:t>
            </a:r>
          </a:p>
          <a:p>
            <a:endParaRPr lang="en-US" dirty="0"/>
          </a:p>
          <a:p>
            <a:r>
              <a:rPr lang="en-US" dirty="0"/>
              <a:t>Keep learning and paddling.ng</a:t>
            </a:r>
          </a:p>
          <a:p>
            <a:pPr marL="167129" indent="-167129">
              <a:buFont typeface="Arial" panose="020B0604020202020204" pitchFamily="34" charset="0"/>
              <a:buChar char="•"/>
            </a:pPr>
            <a:r>
              <a:rPr lang="en-US" dirty="0"/>
              <a:t>Local clubs and schools, and local paddling shops, are a great resource for paddling information and for paddling partners</a:t>
            </a:r>
          </a:p>
          <a:p>
            <a:pPr marL="167129" indent="-167129">
              <a:buFont typeface="Arial" panose="020B0604020202020204" pitchFamily="34" charset="0"/>
              <a:buChar char="•"/>
            </a:pPr>
            <a:r>
              <a:rPr lang="en-US" dirty="0"/>
              <a:t>Regional and national programs can help you find a local instructor</a:t>
            </a:r>
          </a:p>
          <a:p>
            <a:pPr marL="167129" indent="-167129">
              <a:buFont typeface="Arial" panose="020B0604020202020204" pitchFamily="34" charset="0"/>
              <a:buChar char="•"/>
            </a:pPr>
            <a:r>
              <a:rPr lang="en-US" dirty="0"/>
              <a:t>ACA’s website provides lists of instructors and clubs, and lists of water trails</a:t>
            </a:r>
          </a:p>
          <a:p>
            <a:pPr marL="167129" indent="-167129">
              <a:buFont typeface="Arial" panose="020B0604020202020204" pitchFamily="34" charset="0"/>
              <a:buChar char="•"/>
            </a:pPr>
            <a:r>
              <a:rPr lang="en-US" dirty="0"/>
              <a:t>Paddlesports are a lifelong activity</a:t>
            </a:r>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57</a:t>
            </a:fld>
            <a:endParaRPr lang="en-US"/>
          </a:p>
        </p:txBody>
      </p:sp>
    </p:spTree>
    <p:extLst>
      <p:ext uri="{BB962C8B-B14F-4D97-AF65-F5344CB8AC3E}">
        <p14:creationId xmlns:p14="http://schemas.microsoft.com/office/powerpoint/2010/main" val="7707225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2839" indent="-222839">
              <a:buFont typeface="+mj-lt"/>
              <a:buAutoNum type="arabicPeriod"/>
            </a:pPr>
            <a:r>
              <a:rPr lang="en-US" dirty="0"/>
              <a:t>What steps can improve your pre-trip planning?</a:t>
            </a:r>
          </a:p>
          <a:p>
            <a:pPr marL="222839" indent="-222839">
              <a:buFont typeface="+mj-lt"/>
              <a:buAutoNum type="arabicPeriod"/>
            </a:pPr>
            <a:r>
              <a:rPr lang="en-US" dirty="0"/>
              <a:t>What is a float plan? What goes in it, and how do you “file” it?</a:t>
            </a:r>
          </a:p>
          <a:p>
            <a:pPr marL="222839" indent="-222839">
              <a:buFont typeface="+mj-lt"/>
              <a:buAutoNum type="arabicPeriod"/>
            </a:pPr>
            <a:r>
              <a:rPr lang="en-US" dirty="0"/>
              <a:t>What is hypothermia? How does it happen? How do you prevent it?</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58</a:t>
            </a:fld>
            <a:endParaRPr lang="en-US"/>
          </a:p>
        </p:txBody>
      </p:sp>
    </p:spTree>
    <p:extLst>
      <p:ext uri="{BB962C8B-B14F-4D97-AF65-F5344CB8AC3E}">
        <p14:creationId xmlns:p14="http://schemas.microsoft.com/office/powerpoint/2010/main" val="34550278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2839" indent="-222839">
              <a:buFont typeface="+mj-lt"/>
              <a:buAutoNum type="arabicPeriod" startAt="4"/>
            </a:pPr>
            <a:r>
              <a:rPr lang="en-US" dirty="0"/>
              <a:t>What are some common hand signals used by paddlers?</a:t>
            </a:r>
          </a:p>
          <a:p>
            <a:pPr marL="222839" indent="-222839">
              <a:buFont typeface="+mj-lt"/>
              <a:buAutoNum type="arabicPeriod" startAt="4"/>
            </a:pPr>
            <a:r>
              <a:rPr lang="en-US" dirty="0"/>
              <a:t>What does five blasts on a horn mean?</a:t>
            </a:r>
          </a:p>
          <a:p>
            <a:pPr marL="222839" indent="-222839">
              <a:buFont typeface="+mj-lt"/>
              <a:buAutoNum type="arabicPeriod" startAt="4"/>
            </a:pPr>
            <a:r>
              <a:rPr lang="en-US" dirty="0"/>
              <a:t>What are some common distress signals used by paddlers?</a:t>
            </a:r>
          </a:p>
          <a:p>
            <a:pPr marL="222839" indent="-222839">
              <a:buFont typeface="+mj-lt"/>
              <a:buAutoNum type="arabicPeriod" startAt="4"/>
            </a:pPr>
            <a:r>
              <a:rPr lang="en-US" dirty="0"/>
              <a:t>How do you use a marine radio to get help?</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59</a:t>
            </a:fld>
            <a:endParaRPr lang="en-US"/>
          </a:p>
        </p:txBody>
      </p:sp>
    </p:spTree>
    <p:extLst>
      <p:ext uri="{BB962C8B-B14F-4D97-AF65-F5344CB8AC3E}">
        <p14:creationId xmlns:p14="http://schemas.microsoft.com/office/powerpoint/2010/main" val="144535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is self explanatory.</a:t>
            </a:r>
          </a:p>
        </p:txBody>
      </p:sp>
      <p:sp>
        <p:nvSpPr>
          <p:cNvPr id="4" name="Slide Number Placeholder 3"/>
          <p:cNvSpPr>
            <a:spLocks noGrp="1"/>
          </p:cNvSpPr>
          <p:nvPr>
            <p:ph type="sldNum" sz="quarter" idx="5"/>
          </p:nvPr>
        </p:nvSpPr>
        <p:spPr/>
        <p:txBody>
          <a:bodyPr/>
          <a:lstStyle/>
          <a:p>
            <a:fld id="{1654D227-7A6B-4077-B0D3-D1907773D9ED}" type="slidenum">
              <a:rPr lang="en-US" smtClean="0"/>
              <a:t>6</a:t>
            </a:fld>
            <a:endParaRPr lang="en-US"/>
          </a:p>
        </p:txBody>
      </p:sp>
    </p:spTree>
    <p:extLst>
      <p:ext uri="{BB962C8B-B14F-4D97-AF65-F5344CB8AC3E}">
        <p14:creationId xmlns:p14="http://schemas.microsoft.com/office/powerpoint/2010/main" val="36614657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2839" indent="-222839">
              <a:buFont typeface="+mj-lt"/>
              <a:buAutoNum type="arabicPeriod" startAt="8"/>
            </a:pPr>
            <a:r>
              <a:rPr lang="en-US" dirty="0"/>
              <a:t>What is situational awareness? What are some examples relevant to your paddling experience?</a:t>
            </a:r>
          </a:p>
          <a:p>
            <a:pPr marL="222839" indent="-222839">
              <a:buFont typeface="+mj-lt"/>
              <a:buAutoNum type="arabicPeriod" startAt="8"/>
            </a:pPr>
            <a:r>
              <a:rPr lang="en-US" dirty="0"/>
              <a:t>Name common paddling emergencies and how to prevent and prepare for them.</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60</a:t>
            </a:fld>
            <a:endParaRPr lang="en-US"/>
          </a:p>
        </p:txBody>
      </p:sp>
    </p:spTree>
    <p:extLst>
      <p:ext uri="{BB962C8B-B14F-4D97-AF65-F5344CB8AC3E}">
        <p14:creationId xmlns:p14="http://schemas.microsoft.com/office/powerpoint/2010/main" val="2454687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section is used when/if there is a relevant audience present. </a:t>
            </a:r>
          </a:p>
          <a:p>
            <a:endParaRPr lang="en-US" dirty="0"/>
          </a:p>
          <a:p>
            <a:r>
              <a:rPr lang="en-US" dirty="0"/>
              <a:t> </a:t>
            </a:r>
            <a:r>
              <a:rPr lang="en-US" dirty="0" err="1"/>
              <a:t>SUPs</a:t>
            </a:r>
            <a:r>
              <a:rPr lang="en-US" dirty="0"/>
              <a:t> need mention of a leash</a:t>
            </a:r>
          </a:p>
          <a:p>
            <a:r>
              <a:rPr lang="en-US" dirty="0"/>
              <a:t>Canoes need mention of moving about in them.  </a:t>
            </a:r>
          </a:p>
          <a:p>
            <a:endParaRPr lang="en-US" dirty="0"/>
          </a:p>
          <a:p>
            <a:r>
              <a:rPr lang="en-US" dirty="0"/>
              <a:t>Fishing kayaks are still kayaks - there’s just more gear.  However, some people pile gear on their deck creating the same hazards as anglers face.  Fishing is done from kayaks, canoes and </a:t>
            </a:r>
            <a:r>
              <a:rPr lang="en-US" dirty="0" err="1"/>
              <a:t>SUPs</a:t>
            </a:r>
            <a:r>
              <a:rPr lang="en-US" dirty="0"/>
              <a:t> </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61</a:t>
            </a:fld>
            <a:endParaRPr lang="en-US"/>
          </a:p>
        </p:txBody>
      </p:sp>
    </p:spTree>
    <p:extLst>
      <p:ext uri="{BB962C8B-B14F-4D97-AF65-F5344CB8AC3E}">
        <p14:creationId xmlns:p14="http://schemas.microsoft.com/office/powerpoint/2010/main" val="14788256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8437" y="3624543"/>
            <a:ext cx="6705600" cy="5424878"/>
          </a:xfrm>
        </p:spPr>
        <p:txBody>
          <a:bodyPr/>
          <a:lstStyle/>
          <a:p>
            <a:r>
              <a:rPr lang="en-US" dirty="0"/>
              <a:t>Safety Guidelines that apply to all paddlecraft:</a:t>
            </a:r>
          </a:p>
          <a:p>
            <a:pPr marL="228566" indent="-228566">
              <a:buFont typeface="Arial" panose="020B0604020202020204" pitchFamily="34" charset="0"/>
              <a:buChar char="•"/>
            </a:pPr>
            <a:r>
              <a:rPr lang="en-US" dirty="0"/>
              <a:t>Always wear a life jacket with an attached whistle </a:t>
            </a:r>
          </a:p>
          <a:p>
            <a:pPr marL="685699" lvl="1" indent="-228566">
              <a:buFont typeface="Arial" panose="020B0604020202020204" pitchFamily="34" charset="0"/>
              <a:buChar char="•"/>
            </a:pPr>
            <a:r>
              <a:rPr lang="en-US" dirty="0"/>
              <a:t>Always wear vs. carry onboard</a:t>
            </a:r>
          </a:p>
          <a:p>
            <a:pPr marL="228566" indent="-228566">
              <a:buFont typeface="Arial" panose="020B0604020202020204" pitchFamily="34" charset="0"/>
              <a:buChar char="•"/>
            </a:pPr>
            <a:r>
              <a:rPr lang="en-US" dirty="0"/>
              <a:t>Rules of the road - Navigation Rules – </a:t>
            </a:r>
          </a:p>
          <a:p>
            <a:pPr marL="1142831" lvl="2" indent="-228566">
              <a:buFont typeface="Arial" panose="020B0604020202020204" pitchFamily="34" charset="0"/>
              <a:buChar char="•"/>
            </a:pPr>
            <a:r>
              <a:rPr lang="en-US" dirty="0"/>
              <a:t>Rule 2 – A boater is responsible to avoid a collision, and nothing in the rules absolves the boater from that responsibility. Even if you follow the rules and a collision occurs, you could be held responsible. In other words, if avoiding a collision involves breaking the rules, you must do everything possible to avoid the collision.</a:t>
            </a:r>
          </a:p>
          <a:p>
            <a:pPr marL="1142831" lvl="2" indent="-228566">
              <a:buFont typeface="Arial" panose="020B0604020202020204" pitchFamily="34" charset="0"/>
              <a:buChar char="•"/>
            </a:pPr>
            <a:r>
              <a:rPr lang="en-US" dirty="0"/>
              <a:t>There is a hierarchy in the Rules of the Road that determines which boat must stay out of the way of the other, based on maneuverability. The commonly used mnemonic for remembering this is: Only New Reels Catch Fish So Purchase Some. </a:t>
            </a:r>
          </a:p>
          <a:p>
            <a:pPr marL="1600031" lvl="3" indent="-228566">
              <a:buFont typeface="Arial" panose="020B0604020202020204" pitchFamily="34" charset="0"/>
              <a:buChar char="•"/>
            </a:pPr>
            <a:r>
              <a:rPr lang="en-US" dirty="0"/>
              <a:t> Basically, a boat that is being overtaken always is the stand-on vessel (</a:t>
            </a:r>
            <a:r>
              <a:rPr lang="en-US" b="1" dirty="0"/>
              <a:t>Only</a:t>
            </a:r>
            <a:r>
              <a:rPr lang="en-US" dirty="0"/>
              <a:t>)</a:t>
            </a:r>
          </a:p>
          <a:p>
            <a:pPr marL="1600031" lvl="3" indent="-228566">
              <a:buFont typeface="Arial" panose="020B0604020202020204" pitchFamily="34" charset="0"/>
              <a:buChar char="•"/>
            </a:pPr>
            <a:r>
              <a:rPr lang="en-US" dirty="0"/>
              <a:t>The next category of stand-only vessel is one that is not under commander – i.e., having steering or mechanical issues (</a:t>
            </a:r>
            <a:r>
              <a:rPr lang="en-US" b="1" dirty="0"/>
              <a:t>New</a:t>
            </a:r>
            <a:r>
              <a:rPr lang="en-US" dirty="0"/>
              <a:t>). </a:t>
            </a:r>
          </a:p>
          <a:p>
            <a:pPr marL="1600031" lvl="3" indent="-228566">
              <a:buFont typeface="Arial" panose="020B0604020202020204" pitchFamily="34" charset="0"/>
              <a:buChar char="•"/>
            </a:pPr>
            <a:r>
              <a:rPr lang="en-US" dirty="0"/>
              <a:t>After that, vessels restricted in their ability to maneuver – i.e., a dredge or ATON boat (</a:t>
            </a:r>
            <a:r>
              <a:rPr lang="en-US" b="1" dirty="0"/>
              <a:t>Reels</a:t>
            </a:r>
            <a:r>
              <a:rPr lang="en-US" dirty="0"/>
              <a:t>)</a:t>
            </a:r>
          </a:p>
          <a:p>
            <a:pPr marL="1600031" lvl="3" indent="-228566">
              <a:buFont typeface="Arial" panose="020B0604020202020204" pitchFamily="34" charset="0"/>
              <a:buChar char="•"/>
            </a:pPr>
            <a:r>
              <a:rPr lang="en-US" dirty="0"/>
              <a:t>Then vessels constrained by draft – i.e., must stay in the channel because of draft (</a:t>
            </a:r>
            <a:r>
              <a:rPr lang="en-US" b="1" dirty="0"/>
              <a:t>Catch</a:t>
            </a:r>
            <a:r>
              <a:rPr lang="en-US" dirty="0"/>
              <a:t>)</a:t>
            </a:r>
          </a:p>
          <a:p>
            <a:pPr marL="1600031" lvl="3" indent="-228566">
              <a:buFont typeface="Arial" panose="020B0604020202020204" pitchFamily="34" charset="0"/>
              <a:buChar char="•"/>
            </a:pPr>
            <a:r>
              <a:rPr lang="en-US" dirty="0"/>
              <a:t>Fishing vessels come next – with their nets or lines extended (</a:t>
            </a:r>
            <a:r>
              <a:rPr lang="en-US" b="1" dirty="0"/>
              <a:t>Fish</a:t>
            </a:r>
            <a:r>
              <a:rPr lang="en-US" dirty="0"/>
              <a:t>)</a:t>
            </a:r>
          </a:p>
          <a:p>
            <a:pPr marL="1600031" lvl="3" indent="-228566">
              <a:buFont typeface="Arial" panose="020B0604020202020204" pitchFamily="34" charset="0"/>
              <a:buChar char="•"/>
            </a:pPr>
            <a:r>
              <a:rPr lang="en-US" dirty="0"/>
              <a:t>Sailing vessels have to give way to all the prior ones (</a:t>
            </a:r>
            <a:r>
              <a:rPr lang="en-US" b="1" dirty="0"/>
              <a:t>So</a:t>
            </a:r>
            <a:r>
              <a:rPr lang="en-US" dirty="0"/>
              <a:t>)</a:t>
            </a:r>
          </a:p>
          <a:p>
            <a:pPr marL="1600031" lvl="3" indent="-228566">
              <a:buFont typeface="Arial" panose="020B0604020202020204" pitchFamily="34" charset="0"/>
              <a:buChar char="•"/>
            </a:pPr>
            <a:r>
              <a:rPr lang="en-US" dirty="0"/>
              <a:t>Powerboats are pretty much the most maneuverable (</a:t>
            </a:r>
            <a:r>
              <a:rPr lang="en-US" b="1" dirty="0"/>
              <a:t>Purchase</a:t>
            </a:r>
            <a:r>
              <a:rPr lang="en-US" dirty="0"/>
              <a:t>) and must give way, except for Seaplanes (</a:t>
            </a:r>
            <a:r>
              <a:rPr lang="en-US" b="1" dirty="0"/>
              <a:t>Some</a:t>
            </a:r>
            <a:r>
              <a:rPr lang="en-US" dirty="0"/>
              <a:t>). </a:t>
            </a:r>
          </a:p>
          <a:p>
            <a:pPr marL="228499" indent="-228566">
              <a:buFont typeface="Arial" panose="020B0604020202020204" pitchFamily="34" charset="0"/>
              <a:buChar char="•"/>
            </a:pPr>
            <a:r>
              <a:rPr lang="en-US" dirty="0"/>
              <a:t>Local regulations – </a:t>
            </a:r>
          </a:p>
          <a:p>
            <a:pPr marL="685631" lvl="1" indent="-228566">
              <a:buFont typeface="Arial" panose="020B0604020202020204" pitchFamily="34" charset="0"/>
              <a:buChar char="•"/>
            </a:pPr>
            <a:r>
              <a:rPr lang="en-US" dirty="0"/>
              <a:t>Do not enter</a:t>
            </a:r>
          </a:p>
          <a:p>
            <a:pPr marL="228499" indent="-228566">
              <a:buFont typeface="Arial" panose="020B0604020202020204" pitchFamily="34" charset="0"/>
              <a:buChar char="•"/>
            </a:pPr>
            <a:r>
              <a:rPr lang="en-US" dirty="0"/>
              <a:t>Distress Signals – continuous blowing of the whistle. In general, multiple whistle blasts repeated indicate distress, doubt, or an emergency.  Three blasts is the general outdoor emergency signal and more likely to be used in inland environments.</a:t>
            </a:r>
          </a:p>
          <a:p>
            <a:pPr marL="228566" indent="-228566">
              <a:buFont typeface="Arial" panose="020B0604020202020204" pitchFamily="34" charset="0"/>
              <a:buChar char="•"/>
            </a:pPr>
            <a:r>
              <a:rPr lang="en-US" dirty="0"/>
              <a:t>Weather – Wind, rain, summer thunderstorms, potential takeout locations, etc.?</a:t>
            </a:r>
          </a:p>
          <a:p>
            <a:endParaRPr lang="en-US" dirty="0"/>
          </a:p>
        </p:txBody>
      </p:sp>
      <p:sp>
        <p:nvSpPr>
          <p:cNvPr id="4" name="Slide Number Placeholder 3"/>
          <p:cNvSpPr>
            <a:spLocks noGrp="1"/>
          </p:cNvSpPr>
          <p:nvPr>
            <p:ph type="sldNum" sz="quarter" idx="10"/>
          </p:nvPr>
        </p:nvSpPr>
        <p:spPr>
          <a:xfrm>
            <a:off x="6523037" y="9049421"/>
            <a:ext cx="577798" cy="337426"/>
          </a:xfrm>
        </p:spPr>
        <p:txBody>
          <a:bodyPr/>
          <a:lstStyle/>
          <a:p>
            <a:fld id="{1654D227-7A6B-4077-B0D3-D1907773D9ED}" type="slidenum">
              <a:rPr lang="en-US" smtClean="0"/>
              <a:t>62</a:t>
            </a:fld>
            <a:endParaRPr lang="en-US" dirty="0"/>
          </a:p>
        </p:txBody>
      </p:sp>
    </p:spTree>
    <p:extLst>
      <p:ext uri="{BB962C8B-B14F-4D97-AF65-F5344CB8AC3E}">
        <p14:creationId xmlns:p14="http://schemas.microsoft.com/office/powerpoint/2010/main" val="1718592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Guidelines that apply to all </a:t>
            </a:r>
            <a:r>
              <a:rPr lang="en-US" dirty="0" err="1"/>
              <a:t>paddlecraft</a:t>
            </a:r>
            <a:r>
              <a:rPr lang="en-US" dirty="0"/>
              <a:t>:</a:t>
            </a:r>
          </a:p>
          <a:p>
            <a:pPr marL="228566" indent="-228566">
              <a:buFont typeface="Arial" panose="020B0604020202020204" pitchFamily="34" charset="0"/>
              <a:buChar char="•"/>
            </a:pPr>
            <a:r>
              <a:rPr lang="en-US" dirty="0"/>
              <a:t>Take a paddlecraft safety course – See more at </a:t>
            </a:r>
            <a:r>
              <a:rPr lang="en-US" dirty="0">
                <a:hlinkClick r:id="rId3"/>
              </a:rPr>
              <a:t>https://wow.uscgaux.info/content.php?unit=113-06-04&amp;category=paddle-boarding</a:t>
            </a:r>
            <a:endParaRPr lang="en-US" dirty="0"/>
          </a:p>
          <a:p>
            <a:pPr marL="685699" lvl="1" indent="-228566">
              <a:buFont typeface="Arial" panose="020B0604020202020204" pitchFamily="34" charset="0"/>
              <a:buChar char="•"/>
            </a:pPr>
            <a:r>
              <a:rPr lang="en-US" dirty="0"/>
              <a:t>Learn how to rescue yourself</a:t>
            </a:r>
          </a:p>
          <a:p>
            <a:pPr marL="685699" lvl="1" indent="-228566">
              <a:buFont typeface="Arial" panose="020B0604020202020204" pitchFamily="34" charset="0"/>
              <a:buChar char="•"/>
            </a:pPr>
            <a:r>
              <a:rPr lang="en-US" dirty="0"/>
              <a:t>Learn how to rescue someone else</a:t>
            </a:r>
          </a:p>
          <a:p>
            <a:pPr marL="685699" lvl="1" indent="-228566">
              <a:buFont typeface="Arial" panose="020B0604020202020204" pitchFamily="34" charset="0"/>
              <a:buChar char="•"/>
            </a:pPr>
            <a:r>
              <a:rPr lang="en-US" dirty="0"/>
              <a:t>Learn how to paddle efficiently</a:t>
            </a:r>
          </a:p>
          <a:p>
            <a:pPr marL="228566" indent="-228566">
              <a:buFont typeface="Arial" panose="020B0604020202020204" pitchFamily="34" charset="0"/>
              <a:buChar char="•"/>
            </a:pPr>
            <a:r>
              <a:rPr lang="en-US" dirty="0"/>
              <a:t>Take a powerboat course – Learn what the other guy should be doing!</a:t>
            </a:r>
          </a:p>
          <a:p>
            <a:endParaRPr lang="en-US" dirty="0"/>
          </a:p>
          <a:p>
            <a:pPr marL="228566" indent="-228566">
              <a:buFont typeface="Arial" panose="020B0604020202020204" pitchFamily="34" charset="0"/>
              <a:buChar char="•"/>
            </a:pPr>
            <a:r>
              <a:rPr lang="en-US" dirty="0"/>
              <a:t>Should be self-evident:</a:t>
            </a:r>
          </a:p>
          <a:p>
            <a:pPr marL="685699" lvl="1" indent="-228566">
              <a:buFont typeface="Arial" panose="020B0604020202020204" pitchFamily="34" charset="0"/>
              <a:buChar char="•"/>
            </a:pPr>
            <a:r>
              <a:rPr lang="en-US" dirty="0"/>
              <a:t>Learn to swim, be a competent swimmer, etc.</a:t>
            </a:r>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63</a:t>
            </a:fld>
            <a:endParaRPr lang="en-US"/>
          </a:p>
        </p:txBody>
      </p:sp>
    </p:spTree>
    <p:extLst>
      <p:ext uri="{BB962C8B-B14F-4D97-AF65-F5344CB8AC3E}">
        <p14:creationId xmlns:p14="http://schemas.microsoft.com/office/powerpoint/2010/main" val="16269437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14265">
              <a:defRPr/>
            </a:pPr>
            <a:r>
              <a:rPr lang="en-US" baseline="0" dirty="0"/>
              <a:t>SUPs</a:t>
            </a:r>
          </a:p>
          <a:p>
            <a:pPr defTabSz="914265">
              <a:defRPr/>
            </a:pPr>
            <a:endParaRPr lang="en-US" baseline="0" dirty="0"/>
          </a:p>
          <a:p>
            <a:pPr defTabSz="914265">
              <a:defRPr/>
            </a:pPr>
            <a:r>
              <a:rPr lang="en-US" baseline="0" dirty="0"/>
              <a:t>Stand Up Paddleboards-SUPs-are legally defined as vessels.  Operators must have a life jacket aboard EXCEPT in a surf zone.  Inflatable belts are commonly used.  </a:t>
            </a:r>
          </a:p>
          <a:p>
            <a:pPr defTabSz="914265">
              <a:defRPr/>
            </a:pPr>
            <a:endParaRPr lang="en-US" baseline="0" dirty="0"/>
          </a:p>
          <a:p>
            <a:pPr marL="167129" indent="-167129" defTabSz="914265">
              <a:buFont typeface="Arial" panose="020B0604020202020204" pitchFamily="34" charset="0"/>
              <a:buChar char="•"/>
              <a:defRPr/>
            </a:pPr>
            <a:r>
              <a:rPr lang="en-US" baseline="0" dirty="0"/>
              <a:t>The paddler has the right size board, is properly wearing an inflatable life jacket, has on suitable footwear, and has a leash that attaches her to the board by way of her right ankle. </a:t>
            </a:r>
          </a:p>
          <a:p>
            <a:pPr marL="167129" indent="-167129" defTabSz="914265">
              <a:buFont typeface="Arial" panose="020B0604020202020204" pitchFamily="34" charset="0"/>
              <a:buChar char="•"/>
              <a:defRPr/>
            </a:pPr>
            <a:r>
              <a:rPr lang="en-US" baseline="0" dirty="0"/>
              <a:t>Ankle leashes are useful, but not for surf, swift currents, or conditions where being tied to the board could prove dangerous—situational decision-making applies. </a:t>
            </a:r>
          </a:p>
          <a:p>
            <a:pPr marL="167129" indent="-167129" defTabSz="914265">
              <a:buFont typeface="Arial" panose="020B0604020202020204" pitchFamily="34" charset="0"/>
              <a:buChar char="•"/>
              <a:defRPr/>
            </a:pPr>
            <a:r>
              <a:rPr lang="en-US" baseline="0" dirty="0"/>
              <a:t>Learn what types of leashes and lifejackets are appropriate for different water venues.  </a:t>
            </a:r>
          </a:p>
          <a:p>
            <a:pPr marL="167129" indent="-167129" defTabSz="914265">
              <a:buFont typeface="Arial" panose="020B0604020202020204" pitchFamily="34" charset="0"/>
              <a:buChar char="•"/>
              <a:defRPr/>
            </a:pPr>
            <a:r>
              <a:rPr lang="en-US" baseline="0" dirty="0"/>
              <a:t>Leashes are always appropriate on calm water.  In moving water, there’s debate.  In ocean surf, they may be required.</a:t>
            </a:r>
          </a:p>
          <a:p>
            <a:pPr defTabSz="914265">
              <a:defRPr/>
            </a:pPr>
            <a:endParaRPr lang="en-US" baseline="0" dirty="0">
              <a:solidFill>
                <a:srgbClr val="FF0000"/>
              </a:solidFill>
            </a:endParaRPr>
          </a:p>
          <a:p>
            <a:pPr defTabSz="914265">
              <a:defRPr/>
            </a:pPr>
            <a:endParaRPr lang="en-US" baseline="0" dirty="0">
              <a:solidFill>
                <a:srgbClr val="FF0000"/>
              </a:solidFill>
            </a:endParaRPr>
          </a:p>
          <a:p>
            <a:pPr defTabSz="914265">
              <a:defRPr/>
            </a:pPr>
            <a:r>
              <a:rPr lang="en-US" baseline="0" dirty="0">
                <a:solidFill>
                  <a:srgbClr val="FF0000"/>
                </a:solidFill>
              </a:rPr>
              <a:t>Depending on the area, expand the SUP section and reference additional material.</a:t>
            </a:r>
          </a:p>
        </p:txBody>
      </p:sp>
      <p:sp>
        <p:nvSpPr>
          <p:cNvPr id="4" name="Slide Number Placeholder 3"/>
          <p:cNvSpPr>
            <a:spLocks noGrp="1"/>
          </p:cNvSpPr>
          <p:nvPr>
            <p:ph type="sldNum" sz="quarter" idx="10"/>
          </p:nvPr>
        </p:nvSpPr>
        <p:spPr/>
        <p:txBody>
          <a:bodyPr/>
          <a:lstStyle/>
          <a:p>
            <a:fld id="{1654D227-7A6B-4077-B0D3-D1907773D9ED}" type="slidenum">
              <a:rPr lang="en-US" smtClean="0"/>
              <a:t>64</a:t>
            </a:fld>
            <a:endParaRPr lang="en-US"/>
          </a:p>
        </p:txBody>
      </p:sp>
    </p:spTree>
    <p:extLst>
      <p:ext uri="{BB962C8B-B14F-4D97-AF65-F5344CB8AC3E}">
        <p14:creationId xmlns:p14="http://schemas.microsoft.com/office/powerpoint/2010/main" val="5669047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5824" y="3624543"/>
            <a:ext cx="6464698" cy="5195656"/>
          </a:xfrm>
        </p:spPr>
        <p:txBody>
          <a:bodyPr/>
          <a:lstStyle/>
          <a:p>
            <a:r>
              <a:rPr lang="en-US" dirty="0"/>
              <a:t>Always wear your life jacket!</a:t>
            </a:r>
          </a:p>
          <a:p>
            <a:endParaRPr lang="en-US" sz="600" dirty="0"/>
          </a:p>
          <a:p>
            <a:r>
              <a:rPr lang="en-US" dirty="0"/>
              <a:t>Rescue order priority: 1</a:t>
            </a:r>
            <a:r>
              <a:rPr lang="en-US" baseline="30000" dirty="0"/>
              <a:t>st</a:t>
            </a:r>
            <a:r>
              <a:rPr lang="en-US" dirty="0"/>
              <a:t>-the kayaker, 2</a:t>
            </a:r>
            <a:r>
              <a:rPr lang="en-US" baseline="30000" dirty="0"/>
              <a:t>nd</a:t>
            </a:r>
            <a:r>
              <a:rPr lang="en-US" dirty="0"/>
              <a:t>-kayak, and lastly-equipment (You can always replace a $500 fishing pole, but we cannot replace you!)</a:t>
            </a:r>
          </a:p>
          <a:p>
            <a:endParaRPr lang="en-US" sz="600" dirty="0"/>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65</a:t>
            </a:fld>
            <a:endParaRPr lang="en-US"/>
          </a:p>
        </p:txBody>
      </p:sp>
    </p:spTree>
    <p:extLst>
      <p:ext uri="{BB962C8B-B14F-4D97-AF65-F5344CB8AC3E}">
        <p14:creationId xmlns:p14="http://schemas.microsoft.com/office/powerpoint/2010/main" val="20172647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wear your life jacket!</a:t>
            </a:r>
          </a:p>
          <a:p>
            <a:r>
              <a:rPr lang="en-US" dirty="0"/>
              <a:t>There is always a possibility of a balance issue when reeling in the “big one.” Plus, paddlers may lose situational awareness and lean over the side to bring the fish aboard.</a:t>
            </a:r>
          </a:p>
          <a:p>
            <a:pPr marL="171424" indent="-171424">
              <a:buFont typeface="Arial" panose="020B0604020202020204" pitchFamily="34" charset="0"/>
              <a:buChar char="•"/>
            </a:pPr>
            <a:endParaRPr lang="en-US" sz="600" dirty="0"/>
          </a:p>
          <a:p>
            <a:pPr defTabSz="914265">
              <a:defRPr/>
            </a:pPr>
            <a:r>
              <a:rPr lang="en-US" dirty="0"/>
              <a:t>Lines in the water and fishing gear on deck:</a:t>
            </a:r>
          </a:p>
          <a:p>
            <a:pPr marL="171424" indent="-171424" defTabSz="914265">
              <a:buFont typeface="Arial" panose="020B0604020202020204" pitchFamily="34" charset="0"/>
              <a:buChar char="•"/>
              <a:defRPr/>
            </a:pPr>
            <a:r>
              <a:rPr lang="en-US" dirty="0"/>
              <a:t>Will make it difficult to re-enter the boat.</a:t>
            </a:r>
          </a:p>
          <a:p>
            <a:pPr marL="171424" indent="-171424" defTabSz="914265">
              <a:buFont typeface="Arial" panose="020B0604020202020204" pitchFamily="34" charset="0"/>
              <a:buChar char="•"/>
              <a:defRPr/>
            </a:pPr>
            <a:r>
              <a:rPr lang="en-US" dirty="0"/>
              <a:t>Hooks and lines in the water also should make swimming around the boat dangerous – entanglement and sharp objects are very big concerns!</a:t>
            </a:r>
          </a:p>
          <a:p>
            <a:pPr marL="171424" indent="-171424" defTabSz="914265">
              <a:buFont typeface="Arial" panose="020B0604020202020204" pitchFamily="34" charset="0"/>
              <a:buChar char="•"/>
              <a:defRPr/>
            </a:pPr>
            <a:r>
              <a:rPr lang="en-US" dirty="0"/>
              <a:t>Do you have a knife and a spare?</a:t>
            </a:r>
          </a:p>
          <a:p>
            <a:endParaRPr lang="en-US" sz="600" dirty="0"/>
          </a:p>
          <a:p>
            <a:r>
              <a:rPr lang="en-US" dirty="0"/>
              <a:t>Anchoring:</a:t>
            </a:r>
          </a:p>
          <a:p>
            <a:r>
              <a:rPr lang="en-US" dirty="0"/>
              <a:t>Kayak anchoring requires some special equipment and knowledge to learn.</a:t>
            </a:r>
          </a:p>
          <a:p>
            <a:r>
              <a:rPr lang="en-US" dirty="0"/>
              <a:t>Anchor from the bow and not the cockpit – why?</a:t>
            </a:r>
          </a:p>
          <a:p>
            <a:r>
              <a:rPr lang="en-US" dirty="0"/>
              <a:t>Anchors used for kayak fishing often are mounted on traveler systems, allowing them to be moved from bow to stern.  The slide shows gear fanned out above the paddler’s head - some anglers prefer to have the poles strapped to the deck and flat.  This reduces entanglement risk but makes it harder to re-enter after capsize (you’d have to crawl over the pole).</a:t>
            </a:r>
          </a:p>
          <a:p>
            <a:endParaRPr lang="en-US" sz="600" dirty="0"/>
          </a:p>
          <a:p>
            <a:r>
              <a:rPr lang="en-US" dirty="0"/>
              <a:t>Bio-break safely:</a:t>
            </a:r>
          </a:p>
          <a:p>
            <a:r>
              <a:rPr lang="en-US" dirty="0"/>
              <a:t>Take an empty bottle to relieve yourself.  Mark it with duct tape so you don’t confuse it with your water bottle.</a:t>
            </a:r>
          </a:p>
          <a:p>
            <a:endParaRPr lang="en-US" sz="600" dirty="0"/>
          </a:p>
          <a:p>
            <a:r>
              <a:rPr lang="en-US" dirty="0"/>
              <a:t>Situational Awareness</a:t>
            </a:r>
          </a:p>
          <a:p>
            <a:pPr marL="171424" indent="-171424">
              <a:buFontTx/>
              <a:buChar char="-"/>
            </a:pPr>
            <a:r>
              <a:rPr lang="en-US" dirty="0"/>
              <a:t>Are you paying attention to the weather?</a:t>
            </a:r>
          </a:p>
          <a:p>
            <a:pPr marL="171424" indent="-171424">
              <a:buFontTx/>
              <a:buChar char="-"/>
            </a:pPr>
            <a:r>
              <a:rPr lang="en-US" dirty="0"/>
              <a:t>Do you have a lookout for careless/inattentive powerboats?</a:t>
            </a:r>
          </a:p>
          <a:p>
            <a:pPr marL="171424" indent="-171424">
              <a:buFontTx/>
              <a:buChar char="-"/>
            </a:pPr>
            <a:r>
              <a:rPr lang="en-US" dirty="0"/>
              <a:t>Are you in the channel, away from commercial vessels (tugboats, cargo ships, etc.)</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66</a:t>
            </a:fld>
            <a:endParaRPr lang="en-US"/>
          </a:p>
        </p:txBody>
      </p:sp>
    </p:spTree>
    <p:extLst>
      <p:ext uri="{BB962C8B-B14F-4D97-AF65-F5344CB8AC3E}">
        <p14:creationId xmlns:p14="http://schemas.microsoft.com/office/powerpoint/2010/main" val="33039052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Waders, hunting jackets, sandals, and other inappropriate gear can be a hazard in the water—particularly in cold water.</a:t>
            </a:r>
          </a:p>
          <a:p>
            <a:endParaRPr lang="en-US" dirty="0"/>
          </a:p>
          <a:p>
            <a:r>
              <a:rPr lang="en-US" dirty="0"/>
              <a:t>Many who fish from kayaks do not think of themselves as boaters.</a:t>
            </a:r>
          </a:p>
        </p:txBody>
      </p:sp>
      <p:sp>
        <p:nvSpPr>
          <p:cNvPr id="4" name="Slide Number Placeholder 3"/>
          <p:cNvSpPr>
            <a:spLocks noGrp="1"/>
          </p:cNvSpPr>
          <p:nvPr>
            <p:ph type="sldNum" sz="quarter" idx="5"/>
          </p:nvPr>
        </p:nvSpPr>
        <p:spPr/>
        <p:txBody>
          <a:bodyPr/>
          <a:lstStyle/>
          <a:p>
            <a:fld id="{1654D227-7A6B-4077-B0D3-D1907773D9ED}" type="slidenum">
              <a:rPr lang="en-US" smtClean="0"/>
              <a:t>67</a:t>
            </a:fld>
            <a:endParaRPr lang="en-US"/>
          </a:p>
        </p:txBody>
      </p:sp>
    </p:spTree>
    <p:extLst>
      <p:ext uri="{BB962C8B-B14F-4D97-AF65-F5344CB8AC3E}">
        <p14:creationId xmlns:p14="http://schemas.microsoft.com/office/powerpoint/2010/main" val="11720255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5">
              <a:defRPr/>
            </a:pPr>
            <a:r>
              <a:rPr lang="en-US" b="1" i="0" dirty="0">
                <a:solidFill>
                  <a:srgbClr val="0F0F0F"/>
                </a:solidFill>
                <a:effectLst/>
                <a:latin typeface="YouTube Sans"/>
              </a:rPr>
              <a:t>OPTIONAL Content</a:t>
            </a:r>
          </a:p>
          <a:p>
            <a:pPr defTabSz="914265">
              <a:defRPr/>
            </a:pPr>
            <a:r>
              <a:rPr lang="en-US" b="1" i="0" dirty="0">
                <a:solidFill>
                  <a:srgbClr val="0F0F0F"/>
                </a:solidFill>
                <a:effectLst/>
                <a:latin typeface="YouTube Sans"/>
              </a:rPr>
              <a:t>Golden Rules of Canoeing | How to Stay Safe on the Water. This is a link to a four-minute canoe safety video sponsored by the Coast Guard and ACA.</a:t>
            </a:r>
          </a:p>
          <a:p>
            <a:pPr defTabSz="914265">
              <a:defRPr/>
            </a:pPr>
            <a:endParaRPr lang="en-US" b="0" i="0" dirty="0">
              <a:solidFill>
                <a:srgbClr val="0F0F0F"/>
              </a:solidFill>
              <a:effectLst/>
              <a:latin typeface="YouTube Sans"/>
            </a:endParaRPr>
          </a:p>
          <a:p>
            <a:pPr defTabSz="914265">
              <a:defRPr/>
            </a:pPr>
            <a:r>
              <a:rPr lang="en-US" b="0" i="0" dirty="0">
                <a:solidFill>
                  <a:srgbClr val="0F0F0F"/>
                </a:solidFill>
                <a:effectLst/>
                <a:latin typeface="YouTube Sans"/>
                <a:hlinkClick r:id="rId3"/>
              </a:rPr>
              <a:t>https://www.youtube.com/watch?v=a6Qy5sVRCtk</a:t>
            </a:r>
            <a:endParaRPr lang="en-US" b="0" i="0" dirty="0">
              <a:solidFill>
                <a:srgbClr val="0F0F0F"/>
              </a:solidFill>
              <a:effectLst/>
              <a:latin typeface="YouTube Sans"/>
            </a:endParaRPr>
          </a:p>
          <a:p>
            <a:pPr defTabSz="914265">
              <a:defRPr/>
            </a:pPr>
            <a:endParaRPr lang="en-US" b="1" i="0" dirty="0">
              <a:solidFill>
                <a:srgbClr val="0F0F0F"/>
              </a:solidFill>
              <a:effectLst/>
              <a:latin typeface="YouTube Sans"/>
            </a:endParaRPr>
          </a:p>
          <a:p>
            <a:pPr defTabSz="914265">
              <a:defRPr/>
            </a:pPr>
            <a:r>
              <a:rPr lang="en-US" dirty="0"/>
              <a:t>ALTERNATIVELY, SEEK ASSISTANCE FROM ACA FOR A SLIDE OR TWO ON CANOE SAFETY</a:t>
            </a:r>
          </a:p>
          <a:p>
            <a:pPr defTabSz="914265">
              <a:defRPr/>
            </a:pPr>
            <a:endParaRPr lang="en-US" b="1" i="0" dirty="0">
              <a:solidFill>
                <a:srgbClr val="0F0F0F"/>
              </a:solidFill>
              <a:effectLst/>
              <a:latin typeface="YouTube Sans"/>
            </a:endParaRP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68</a:t>
            </a:fld>
            <a:endParaRPr lang="en-US"/>
          </a:p>
        </p:txBody>
      </p:sp>
    </p:spTree>
    <p:extLst>
      <p:ext uri="{BB962C8B-B14F-4D97-AF65-F5344CB8AC3E}">
        <p14:creationId xmlns:p14="http://schemas.microsoft.com/office/powerpoint/2010/main" val="25658405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What are some of the most important gear that applies to all paddlecraft?</a:t>
            </a:r>
          </a:p>
          <a:p>
            <a:r>
              <a:rPr lang="en-US" dirty="0"/>
              <a:t>2. What is a leash for on a stand-up paddleboard?</a:t>
            </a:r>
          </a:p>
          <a:p>
            <a:r>
              <a:rPr lang="en-US" dirty="0"/>
              <a:t>3. What are some safety issues related to kayak fishing?</a:t>
            </a:r>
          </a:p>
          <a:p>
            <a:r>
              <a:rPr lang="en-US" dirty="0"/>
              <a:t>4. If you are going to anchor your kayak, where do you attach it to the kayak?</a:t>
            </a:r>
          </a:p>
          <a:p>
            <a:r>
              <a:rPr lang="en-US" dirty="0"/>
              <a:t>5. What is situational awareness, and why is it important to your safety?</a:t>
            </a:r>
          </a:p>
          <a:p>
            <a:endParaRPr lang="en-US" dirty="0"/>
          </a:p>
          <a:p>
            <a:endParaRPr lang="en-US" dirty="0"/>
          </a:p>
        </p:txBody>
      </p:sp>
      <p:sp>
        <p:nvSpPr>
          <p:cNvPr id="4" name="Slide Number Placeholder 3"/>
          <p:cNvSpPr>
            <a:spLocks noGrp="1"/>
          </p:cNvSpPr>
          <p:nvPr>
            <p:ph type="sldNum" sz="quarter" idx="5"/>
          </p:nvPr>
        </p:nvSpPr>
        <p:spPr/>
        <p:txBody>
          <a:bodyPr/>
          <a:lstStyle/>
          <a:p>
            <a:fld id="{3545BD42-980D-744B-92F5-F9BFE4DB3F6C}" type="slidenum">
              <a:rPr lang="en-US" smtClean="0"/>
              <a:t>69</a:t>
            </a:fld>
            <a:endParaRPr lang="en-US"/>
          </a:p>
        </p:txBody>
      </p:sp>
    </p:spTree>
    <p:extLst>
      <p:ext uri="{BB962C8B-B14F-4D97-AF65-F5344CB8AC3E}">
        <p14:creationId xmlns:p14="http://schemas.microsoft.com/office/powerpoint/2010/main" val="427349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is self explanatory.</a:t>
            </a:r>
          </a:p>
        </p:txBody>
      </p:sp>
      <p:sp>
        <p:nvSpPr>
          <p:cNvPr id="4" name="Slide Number Placeholder 3"/>
          <p:cNvSpPr>
            <a:spLocks noGrp="1"/>
          </p:cNvSpPr>
          <p:nvPr>
            <p:ph type="sldNum" sz="quarter" idx="5"/>
          </p:nvPr>
        </p:nvSpPr>
        <p:spPr/>
        <p:txBody>
          <a:bodyPr/>
          <a:lstStyle/>
          <a:p>
            <a:fld id="{1654D227-7A6B-4077-B0D3-D1907773D9ED}" type="slidenum">
              <a:rPr lang="en-US" smtClean="0"/>
              <a:t>7</a:t>
            </a:fld>
            <a:endParaRPr lang="en-US"/>
          </a:p>
        </p:txBody>
      </p:sp>
    </p:spTree>
    <p:extLst>
      <p:ext uri="{BB962C8B-B14F-4D97-AF65-F5344CB8AC3E}">
        <p14:creationId xmlns:p14="http://schemas.microsoft.com/office/powerpoint/2010/main" val="39863079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At the conclusion of this section, students should be able to locate and use a variety of qualified paddling resources available through the CGAUX and ACA and identify ways to connect with other paddlers.</a:t>
            </a:r>
          </a:p>
        </p:txBody>
      </p:sp>
      <p:sp>
        <p:nvSpPr>
          <p:cNvPr id="4" name="Slide Number Placeholder 3"/>
          <p:cNvSpPr>
            <a:spLocks noGrp="1"/>
          </p:cNvSpPr>
          <p:nvPr>
            <p:ph type="sldNum" sz="quarter" idx="5"/>
          </p:nvPr>
        </p:nvSpPr>
        <p:spPr/>
        <p:txBody>
          <a:bodyPr/>
          <a:lstStyle/>
          <a:p>
            <a:fld id="{1654D227-7A6B-4077-B0D3-D1907773D9ED}" type="slidenum">
              <a:rPr lang="en-US" smtClean="0"/>
              <a:t>70</a:t>
            </a:fld>
            <a:endParaRPr lang="en-US"/>
          </a:p>
        </p:txBody>
      </p:sp>
    </p:spTree>
    <p:extLst>
      <p:ext uri="{BB962C8B-B14F-4D97-AF65-F5344CB8AC3E}">
        <p14:creationId xmlns:p14="http://schemas.microsoft.com/office/powerpoint/2010/main" val="10089412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Have the URLS, app store, web, and other references for these resources LOCALLY on hand for sharing with the audience.</a:t>
            </a:r>
          </a:p>
          <a:p>
            <a:endParaRPr lang="en-US" dirty="0"/>
          </a:p>
          <a:p>
            <a:r>
              <a:rPr lang="en-US" dirty="0"/>
              <a:t>“Here are four resource categories that we should cover.”</a:t>
            </a:r>
          </a:p>
        </p:txBody>
      </p:sp>
      <p:sp>
        <p:nvSpPr>
          <p:cNvPr id="4" name="Slide Number Placeholder 3"/>
          <p:cNvSpPr>
            <a:spLocks noGrp="1"/>
          </p:cNvSpPr>
          <p:nvPr>
            <p:ph type="sldNum" sz="quarter" idx="5"/>
          </p:nvPr>
        </p:nvSpPr>
        <p:spPr/>
        <p:txBody>
          <a:bodyPr/>
          <a:lstStyle/>
          <a:p>
            <a:fld id="{1654D227-7A6B-4077-B0D3-D1907773D9ED}" type="slidenum">
              <a:rPr lang="en-US" smtClean="0"/>
              <a:t>71</a:t>
            </a:fld>
            <a:endParaRPr lang="en-US"/>
          </a:p>
        </p:txBody>
      </p:sp>
    </p:spTree>
    <p:extLst>
      <p:ext uri="{BB962C8B-B14F-4D97-AF65-F5344CB8AC3E}">
        <p14:creationId xmlns:p14="http://schemas.microsoft.com/office/powerpoint/2010/main" val="26549225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problem</a:t>
            </a:r>
          </a:p>
          <a:p>
            <a:endParaRPr lang="en-US" dirty="0"/>
          </a:p>
          <a:p>
            <a:r>
              <a:rPr lang="en-US" dirty="0"/>
              <a:t>* Accident reports are required anytime a fatality occurs, a person has to go to the hospital, the boat is lost, or significant property damage occurs</a:t>
            </a:r>
          </a:p>
          <a:p>
            <a:r>
              <a:rPr lang="en-US" dirty="0"/>
              <a:t>* Check with your state boat law administrator for state-specific rules</a:t>
            </a:r>
          </a:p>
          <a:p>
            <a:endParaRPr lang="en-US" dirty="0"/>
          </a:p>
          <a:p>
            <a:r>
              <a:rPr lang="en-US" dirty="0"/>
              <a:t>Accident reports should be made to the local state boating law enforcement agency.</a:t>
            </a:r>
          </a:p>
          <a:p>
            <a:endParaRPr lang="en-US" dirty="0"/>
          </a:p>
          <a:p>
            <a:r>
              <a:rPr lang="en-US" dirty="0"/>
              <a:t>The form is on the ACA App or at </a:t>
            </a:r>
            <a:r>
              <a:rPr lang="en-US" dirty="0">
                <a:hlinkClick r:id="rId3"/>
              </a:rPr>
              <a:t>https://uscgboating.org/images/725.PDF</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72</a:t>
            </a:fld>
            <a:endParaRPr lang="en-US"/>
          </a:p>
        </p:txBody>
      </p:sp>
    </p:spTree>
    <p:extLst>
      <p:ext uri="{BB962C8B-B14F-4D97-AF65-F5344CB8AC3E}">
        <p14:creationId xmlns:p14="http://schemas.microsoft.com/office/powerpoint/2010/main" val="41604440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some of the mobile phone apps that can be useful in assessing the wind and weather– and in charting the course. </a:t>
            </a:r>
          </a:p>
          <a:p>
            <a:endParaRPr lang="en-US" dirty="0"/>
          </a:p>
          <a:p>
            <a:r>
              <a:rPr lang="en-US" dirty="0" err="1"/>
              <a:t>Paddling.com</a:t>
            </a:r>
            <a:r>
              <a:rPr lang="en-US" dirty="0"/>
              <a:t> and go paddle app provide useful information on local launches throughout the U.S.</a:t>
            </a:r>
          </a:p>
          <a:p>
            <a:endParaRPr lang="en-US" dirty="0"/>
          </a:p>
          <a:p>
            <a:r>
              <a:rPr lang="en-US" dirty="0"/>
              <a:t>Instructors should cite locally relevant resources.   </a:t>
            </a:r>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73</a:t>
            </a:fld>
            <a:endParaRPr lang="en-US"/>
          </a:p>
        </p:txBody>
      </p:sp>
    </p:spTree>
    <p:extLst>
      <p:ext uri="{BB962C8B-B14F-4D97-AF65-F5344CB8AC3E}">
        <p14:creationId xmlns:p14="http://schemas.microsoft.com/office/powerpoint/2010/main" val="39256053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elaborate on specific ACA and CGAUX training to share, and INSTRUCTORS will need to localize. ACA’s education page has a wealth of resources. </a:t>
            </a:r>
          </a:p>
          <a:p>
            <a:endParaRPr lang="en-US" dirty="0"/>
          </a:p>
          <a:p>
            <a:r>
              <a:rPr lang="en-US" dirty="0"/>
              <a:t>The Paddlesports Online course is free and provides a certificate for beginning paddlers.</a:t>
            </a:r>
          </a:p>
          <a:p>
            <a:endParaRPr lang="en-US" dirty="0"/>
          </a:p>
          <a:p>
            <a:r>
              <a:rPr lang="en-US" dirty="0"/>
              <a:t>The Paddlesports Safety Facilitator course is taught by some Auxiliarists who are also ACA Instructors.  This is a one-day course with both shoreside and on-water components.</a:t>
            </a:r>
          </a:p>
          <a:p>
            <a:endParaRPr lang="en-US" dirty="0"/>
          </a:p>
          <a:p>
            <a:r>
              <a:rPr lang="en-US" dirty="0"/>
              <a:t>A rich variety of courses are offered in various disciplines, including </a:t>
            </a:r>
          </a:p>
          <a:p>
            <a:pPr lvl="1"/>
            <a:r>
              <a:rPr lang="en-US" dirty="0"/>
              <a:t>Recreational and </a:t>
            </a:r>
            <a:r>
              <a:rPr lang="en-US" dirty="0" err="1"/>
              <a:t>SIt</a:t>
            </a:r>
            <a:r>
              <a:rPr lang="en-US" dirty="0"/>
              <a:t>-on-Top Kayaking</a:t>
            </a:r>
          </a:p>
          <a:p>
            <a:pPr lvl="1"/>
            <a:r>
              <a:rPr lang="en-US" dirty="0"/>
              <a:t>Coastal Kayaking, </a:t>
            </a:r>
          </a:p>
          <a:p>
            <a:pPr lvl="1"/>
            <a:r>
              <a:rPr lang="en-US" dirty="0"/>
              <a:t>River/White Water Kayaking</a:t>
            </a:r>
          </a:p>
          <a:p>
            <a:pPr lvl="1"/>
            <a:r>
              <a:rPr lang="en-US" dirty="0"/>
              <a:t>SUP</a:t>
            </a:r>
          </a:p>
          <a:p>
            <a:pPr lvl="1"/>
            <a:r>
              <a:rPr lang="en-US" dirty="0"/>
              <a:t>Canoe </a:t>
            </a:r>
          </a:p>
          <a:p>
            <a:pPr lvl="1"/>
            <a:r>
              <a:rPr lang="en-US" dirty="0"/>
              <a:t>and many others.  See </a:t>
            </a:r>
            <a:r>
              <a:rPr lang="en-US" dirty="0">
                <a:hlinkClick r:id="rId3"/>
              </a:rPr>
              <a:t>https://americancanoe.org/</a:t>
            </a:r>
            <a:endParaRPr lang="en-US" dirty="0"/>
          </a:p>
          <a:p>
            <a:pPr lvl="1"/>
            <a:endParaRPr lang="en-US" b="1" i="0" u="none" strike="noStrike" dirty="0">
              <a:effectLst/>
            </a:endParaRPr>
          </a:p>
          <a:p>
            <a:pPr lvl="1"/>
            <a:r>
              <a:rPr lang="en-US" b="1" i="0" u="none" strike="noStrike" dirty="0">
                <a:effectLst/>
              </a:rPr>
              <a:t>Paddle Responsibly Videos</a:t>
            </a:r>
          </a:p>
          <a:p>
            <a:pPr lvl="1"/>
            <a:endParaRPr lang="en-US" b="0" i="0" u="none" strike="noStrike" dirty="0">
              <a:effectLst/>
            </a:endParaRPr>
          </a:p>
          <a:p>
            <a:pPr algn="l"/>
            <a:r>
              <a:rPr lang="en-US" b="0" i="0" u="none" strike="noStrike" dirty="0">
                <a:effectLst/>
              </a:rPr>
              <a:t>The United States Coast Guard has partnered with </a:t>
            </a:r>
            <a:r>
              <a:rPr lang="en-US" b="0" i="0" u="sng" strike="noStrike" dirty="0">
                <a:effectLst/>
                <a:hlinkClick r:id="rId4">
                  <a:extLst>
                    <a:ext uri="{A12FA001-AC4F-418D-AE19-62706E023703}">
                      <ahyp:hlinkClr xmlns:ahyp="http://schemas.microsoft.com/office/drawing/2018/hyperlinkcolor" val="tx"/>
                    </a:ext>
                  </a:extLst>
                </a:hlinkClick>
              </a:rPr>
              <a:t>Paddling.com</a:t>
            </a:r>
            <a:r>
              <a:rPr lang="en-US" b="0" i="0" u="none" strike="noStrike" dirty="0">
                <a:effectLst/>
              </a:rPr>
              <a:t> to produce these </a:t>
            </a:r>
            <a:r>
              <a:rPr lang="en-US" b="0" i="0" u="sng" strike="noStrike" dirty="0">
                <a:effectLst/>
                <a:hlinkClick r:id="rId4">
                  <a:extLst>
                    <a:ext uri="{A12FA001-AC4F-418D-AE19-62706E023703}">
                      <ahyp:hlinkClr xmlns:ahyp="http://schemas.microsoft.com/office/drawing/2018/hyperlinkcolor" val="tx"/>
                    </a:ext>
                  </a:extLst>
                </a:hlinkClick>
              </a:rPr>
              <a:t>short videos</a:t>
            </a:r>
            <a:r>
              <a:rPr lang="en-US" b="0" i="0" u="none" strike="noStrike" dirty="0">
                <a:effectLst/>
              </a:rPr>
              <a:t> that illustrate proper gear, equipment, strokes, trip planning, recovering from a capsize, and how to call for help.</a:t>
            </a:r>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74</a:t>
            </a:fld>
            <a:endParaRPr lang="en-US"/>
          </a:p>
        </p:txBody>
      </p:sp>
    </p:spTree>
    <p:extLst>
      <p:ext uri="{BB962C8B-B14F-4D97-AF65-F5344CB8AC3E}">
        <p14:creationId xmlns:p14="http://schemas.microsoft.com/office/powerpoint/2010/main" val="2826480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content needs refinement; local contacts for VSC are to be added by the instructor.  </a:t>
            </a:r>
          </a:p>
          <a:p>
            <a:endParaRPr lang="en-US" dirty="0"/>
          </a:p>
          <a:p>
            <a:r>
              <a:rPr lang="en-US" b="0" i="0" dirty="0">
                <a:effectLst/>
              </a:rPr>
              <a:t>You can schedule a vessel safety check (VSC) not only for power and sailboats but also for kayaks and other paddlecraft. These examinations address legal requirements for your craft and equipment, as well as recommended equipment and practices. If your craft meets minimum requirements, a VSC Decal is issued indicating that you are in full compliance with federal and state boating laws. If deficiencies are found, they are noted in a written report for you, but no report is sent to federal or state agencies.</a:t>
            </a:r>
          </a:p>
          <a:p>
            <a:endParaRPr lang="en-US" b="0" i="0" dirty="0">
              <a:effectLst/>
            </a:endParaRPr>
          </a:p>
          <a:p>
            <a:r>
              <a:rPr lang="en-US" b="0" i="0" dirty="0">
                <a:effectLst/>
              </a:rPr>
              <a:t>Most important, this is an excellent opportunity to discuss your questions about paddlecraft safety.</a:t>
            </a:r>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75</a:t>
            </a:fld>
            <a:endParaRPr lang="en-US"/>
          </a:p>
        </p:txBody>
      </p:sp>
    </p:spTree>
    <p:extLst>
      <p:ext uri="{BB962C8B-B14F-4D97-AF65-F5344CB8AC3E}">
        <p14:creationId xmlns:p14="http://schemas.microsoft.com/office/powerpoint/2010/main" val="18206561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5BD42-980D-744B-92F5-F9BFE4DB3F6C}" type="slidenum">
              <a:rPr lang="en-US" smtClean="0"/>
              <a:t>76</a:t>
            </a:fld>
            <a:endParaRPr lang="en-US"/>
          </a:p>
        </p:txBody>
      </p:sp>
    </p:spTree>
    <p:extLst>
      <p:ext uri="{BB962C8B-B14F-4D97-AF65-F5344CB8AC3E}">
        <p14:creationId xmlns:p14="http://schemas.microsoft.com/office/powerpoint/2010/main" val="8947985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these to class to share with participants.</a:t>
            </a:r>
          </a:p>
          <a:p>
            <a:endParaRPr lang="en-US" dirty="0"/>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77</a:t>
            </a:fld>
            <a:endParaRPr lang="en-US"/>
          </a:p>
        </p:txBody>
      </p:sp>
    </p:spTree>
    <p:extLst>
      <p:ext uri="{BB962C8B-B14F-4D97-AF65-F5344CB8AC3E}">
        <p14:creationId xmlns:p14="http://schemas.microsoft.com/office/powerpoint/2010/main" val="29882459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Risks</a:t>
            </a:r>
            <a:r>
              <a:rPr lang="en-US" baseline="0" dirty="0"/>
              <a:t> are always at hand when you are on the water.</a:t>
            </a:r>
          </a:p>
          <a:p>
            <a:endParaRPr lang="en-US" baseline="0" dirty="0"/>
          </a:p>
          <a:p>
            <a:r>
              <a:rPr lang="en-US" sz="1800" i="1" dirty="0"/>
              <a:t>Our hope is that you learn about paddling so you can stay safe and have fun on the water.</a:t>
            </a:r>
          </a:p>
        </p:txBody>
      </p:sp>
      <p:sp>
        <p:nvSpPr>
          <p:cNvPr id="4" name="Slide Number Placeholder 3"/>
          <p:cNvSpPr>
            <a:spLocks noGrp="1"/>
          </p:cNvSpPr>
          <p:nvPr>
            <p:ph type="sldNum" sz="quarter" idx="10"/>
          </p:nvPr>
        </p:nvSpPr>
        <p:spPr/>
        <p:txBody>
          <a:bodyPr/>
          <a:lstStyle/>
          <a:p>
            <a:fld id="{1654D227-7A6B-4077-B0D3-D1907773D9ED}" type="slidenum">
              <a:rPr lang="en-US" smtClean="0"/>
              <a:t>78</a:t>
            </a:fld>
            <a:endParaRPr lang="en-US"/>
          </a:p>
        </p:txBody>
      </p:sp>
    </p:spTree>
    <p:extLst>
      <p:ext uri="{BB962C8B-B14F-4D97-AF65-F5344CB8AC3E}">
        <p14:creationId xmlns:p14="http://schemas.microsoft.com/office/powerpoint/2010/main" val="23730151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2839" indent="-222839">
              <a:buFont typeface="+mj-lt"/>
              <a:buAutoNum type="arabicPeriod"/>
            </a:pPr>
            <a:r>
              <a:rPr lang="en-US" dirty="0"/>
              <a:t>What are some mobile apps useful to paddlers? Which are you most likely to use?</a:t>
            </a:r>
          </a:p>
          <a:p>
            <a:pPr marL="222839" indent="-222839">
              <a:buFont typeface="+mj-lt"/>
              <a:buAutoNum type="arabicPeriod"/>
            </a:pPr>
            <a:r>
              <a:rPr lang="en-US" dirty="0"/>
              <a:t>What are some good resources for continuing paddler education? Which might you use?</a:t>
            </a:r>
          </a:p>
        </p:txBody>
      </p:sp>
      <p:sp>
        <p:nvSpPr>
          <p:cNvPr id="4" name="Slide Number Placeholder 3"/>
          <p:cNvSpPr>
            <a:spLocks noGrp="1"/>
          </p:cNvSpPr>
          <p:nvPr>
            <p:ph type="sldNum" sz="quarter" idx="5"/>
          </p:nvPr>
        </p:nvSpPr>
        <p:spPr/>
        <p:txBody>
          <a:bodyPr/>
          <a:lstStyle/>
          <a:p>
            <a:fld id="{1654D227-7A6B-4077-B0D3-D1907773D9ED}" type="slidenum">
              <a:rPr lang="en-US" smtClean="0"/>
              <a:t>79</a:t>
            </a:fld>
            <a:endParaRPr lang="en-US"/>
          </a:p>
        </p:txBody>
      </p:sp>
    </p:spTree>
    <p:extLst>
      <p:ext uri="{BB962C8B-B14F-4D97-AF65-F5344CB8AC3E}">
        <p14:creationId xmlns:p14="http://schemas.microsoft.com/office/powerpoint/2010/main" val="707821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INSTRUCTOR: Have these items available for display/demonstration</a:t>
            </a:r>
          </a:p>
          <a:p>
            <a:endParaRPr lang="en-US" dirty="0"/>
          </a:p>
          <a:p>
            <a:r>
              <a:rPr lang="en-US" dirty="0"/>
              <a:t>Yes, your kayak or your SUP is considered a vessel. As such, you must observe some federal requirements out on the water. </a:t>
            </a:r>
            <a:br>
              <a:rPr lang="en-US" dirty="0"/>
            </a:br>
            <a:br>
              <a:rPr lang="en-US" dirty="0"/>
            </a:br>
            <a:r>
              <a:rPr lang="en-US" dirty="0"/>
              <a:t>While federal law requires that USCG-approved life jackets be worn by those younger than 13, when it comes to paddle sports, EVERYONE should be wearing one. And state laws may be even more restrictive. If the life jacket is not worn, make sure the life jacket is readily available and fits properly.</a:t>
            </a:r>
          </a:p>
          <a:p>
            <a:endParaRPr lang="en-US" dirty="0"/>
          </a:p>
          <a:p>
            <a:r>
              <a:rPr lang="en-US" dirty="0"/>
              <a:t>The same is true of sound devices like whistles or air horns and white light after sunset…not just the law, but common sense. Attaching the whistle to the life jacket is the most efficient method.</a:t>
            </a:r>
          </a:p>
          <a:p>
            <a:endParaRPr lang="en-US" dirty="0"/>
          </a:p>
          <a:p>
            <a:pPr defTabSz="914265">
              <a:defRPr/>
            </a:pPr>
            <a:r>
              <a:rPr lang="en-US" dirty="0"/>
              <a:t>Boat registration—varies from state to state; go to  </a:t>
            </a:r>
            <a:r>
              <a:rPr lang="en-US" dirty="0">
                <a:hlinkClick r:id="rId3"/>
              </a:rPr>
              <a:t>http://www.americasboatingcourse.com/lawsbystate.cfm</a:t>
            </a:r>
            <a:r>
              <a:rPr lang="en-US" dirty="0"/>
              <a:t> to find your state or schedule a Vessel Safety Check.</a:t>
            </a:r>
          </a:p>
          <a:p>
            <a:endParaRPr lang="en-US" dirty="0"/>
          </a:p>
          <a:p>
            <a:r>
              <a:rPr lang="en-US" dirty="0"/>
              <a:t>Note:  If you are in a non-motorized craft, then do not impersonate a motorized craft. If you have red/green port/starboard lights, then at night, other boats will think you are motorized, and the rules of the road are different for motorized and nonmotorized craft. Do not impersonate a motorized boat if you are not motorized.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54D227-7A6B-4077-B0D3-D1907773D9ED}" type="slidenum">
              <a:rPr lang="en-US" smtClean="0"/>
              <a:t>8</a:t>
            </a:fld>
            <a:endParaRPr lang="en-US"/>
          </a:p>
        </p:txBody>
      </p:sp>
    </p:spTree>
    <p:extLst>
      <p:ext uri="{BB962C8B-B14F-4D97-AF65-F5344CB8AC3E}">
        <p14:creationId xmlns:p14="http://schemas.microsoft.com/office/powerpoint/2010/main" val="6162510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2839" indent="-222839">
              <a:buFont typeface="+mj-lt"/>
              <a:buAutoNum type="arabicPeriod" startAt="3"/>
            </a:pPr>
            <a:r>
              <a:rPr lang="en-US" dirty="0"/>
              <a:t>Why is it important to connect with other paddlers? </a:t>
            </a:r>
          </a:p>
          <a:p>
            <a:pPr marL="222839" indent="-222839">
              <a:buFont typeface="+mj-lt"/>
              <a:buAutoNum type="arabicPeriod" startAt="3"/>
            </a:pPr>
            <a:r>
              <a:rPr lang="en-US" dirty="0"/>
              <a:t>What resources might you use to do that?</a:t>
            </a:r>
          </a:p>
          <a:p>
            <a:pPr marL="222839" indent="-222839">
              <a:buFont typeface="+mj-lt"/>
              <a:buAutoNum type="arabicPeriod" startAt="3"/>
            </a:pPr>
            <a:r>
              <a:rPr lang="en-US" dirty="0"/>
              <a:t>What is a vessel safety check? How do you get one?</a:t>
            </a:r>
          </a:p>
        </p:txBody>
      </p:sp>
      <p:sp>
        <p:nvSpPr>
          <p:cNvPr id="4" name="Slide Number Placeholder 3"/>
          <p:cNvSpPr>
            <a:spLocks noGrp="1"/>
          </p:cNvSpPr>
          <p:nvPr>
            <p:ph type="sldNum" sz="quarter" idx="5"/>
          </p:nvPr>
        </p:nvSpPr>
        <p:spPr/>
        <p:txBody>
          <a:bodyPr/>
          <a:lstStyle/>
          <a:p>
            <a:fld id="{1654D227-7A6B-4077-B0D3-D1907773D9ED}" type="slidenum">
              <a:rPr lang="en-US" smtClean="0"/>
              <a:t>80</a:t>
            </a:fld>
            <a:endParaRPr lang="en-US"/>
          </a:p>
        </p:txBody>
      </p:sp>
    </p:spTree>
    <p:extLst>
      <p:ext uri="{BB962C8B-B14F-4D97-AF65-F5344CB8AC3E}">
        <p14:creationId xmlns:p14="http://schemas.microsoft.com/office/powerpoint/2010/main" val="4241740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32">
              <a:defRPr/>
            </a:pPr>
            <a:r>
              <a:rPr lang="en-US" dirty="0"/>
              <a:t>INSTRUCTOR NOTE:  This is your chance to give the group an additional opportunity to take responsibility for ensuring that they learned what they came to learn. Prime the dialogue with “we covered a lot of information so far… are there other topics you would like to talk more about or learn more about? Was the information clear? Anything that needs clarification, etc.?”</a:t>
            </a:r>
          </a:p>
          <a:p>
            <a:endParaRPr lang="en-US" dirty="0"/>
          </a:p>
          <a:p>
            <a:r>
              <a:rPr lang="en-US" dirty="0"/>
              <a:t>We have covered a lot of information, your participation has been great. At this point, I should be glad to answer any questions you have about paddling to the best of my ability.</a:t>
            </a:r>
          </a:p>
        </p:txBody>
      </p:sp>
      <p:sp>
        <p:nvSpPr>
          <p:cNvPr id="4" name="Slide Number Placeholder 3"/>
          <p:cNvSpPr>
            <a:spLocks noGrp="1"/>
          </p:cNvSpPr>
          <p:nvPr>
            <p:ph type="sldNum" sz="quarter" idx="5"/>
          </p:nvPr>
        </p:nvSpPr>
        <p:spPr/>
        <p:txBody>
          <a:bodyPr/>
          <a:lstStyle/>
          <a:p>
            <a:fld id="{1654D227-7A6B-4077-B0D3-D1907773D9ED}" type="slidenum">
              <a:rPr lang="en-US" smtClean="0"/>
              <a:t>81</a:t>
            </a:fld>
            <a:endParaRPr lang="en-US"/>
          </a:p>
        </p:txBody>
      </p:sp>
    </p:spTree>
    <p:extLst>
      <p:ext uri="{BB962C8B-B14F-4D97-AF65-F5344CB8AC3E}">
        <p14:creationId xmlns:p14="http://schemas.microsoft.com/office/powerpoint/2010/main" val="4907306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5BD42-980D-744B-92F5-F9BFE4DB3F6C}" type="slidenum">
              <a:rPr lang="en-US" smtClean="0"/>
              <a:t>82</a:t>
            </a:fld>
            <a:endParaRPr lang="en-US"/>
          </a:p>
        </p:txBody>
      </p:sp>
    </p:spTree>
    <p:extLst>
      <p:ext uri="{BB962C8B-B14F-4D97-AF65-F5344CB8AC3E}">
        <p14:creationId xmlns:p14="http://schemas.microsoft.com/office/powerpoint/2010/main" val="28706135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83</a:t>
            </a:fld>
            <a:endParaRPr lang="en-US"/>
          </a:p>
        </p:txBody>
      </p:sp>
    </p:spTree>
    <p:extLst>
      <p:ext uri="{BB962C8B-B14F-4D97-AF65-F5344CB8AC3E}">
        <p14:creationId xmlns:p14="http://schemas.microsoft.com/office/powerpoint/2010/main" val="3795112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demo, the instructor should show a typical paddling PFD. The instructor should point out the USCG label, show proper donning/adjusting for self and companion assist, show the use of pockets/pouch for storing emergency gear (with tethers?) and reinforce that unzipped/unworn is nearly useless.</a:t>
            </a:r>
          </a:p>
          <a:p>
            <a:endParaRPr lang="en-US" dirty="0"/>
          </a:p>
          <a:p>
            <a:r>
              <a:rPr lang="en-US" dirty="0"/>
              <a:t>You may want to bring the Right Life Jacket brochure to hand out.</a:t>
            </a:r>
          </a:p>
          <a:p>
            <a:endParaRPr lang="en-US" dirty="0"/>
          </a:p>
          <a:p>
            <a:r>
              <a:rPr lang="en-US" dirty="0"/>
              <a:t>You should discuss why some lifejackets are better for kayaking and other paddle sports.</a:t>
            </a:r>
          </a:p>
        </p:txBody>
      </p:sp>
      <p:sp>
        <p:nvSpPr>
          <p:cNvPr id="4" name="Slide Number Placeholder 3"/>
          <p:cNvSpPr>
            <a:spLocks noGrp="1"/>
          </p:cNvSpPr>
          <p:nvPr>
            <p:ph type="sldNum" sz="quarter" idx="5"/>
          </p:nvPr>
        </p:nvSpPr>
        <p:spPr/>
        <p:txBody>
          <a:bodyPr/>
          <a:lstStyle/>
          <a:p>
            <a:fld id="{1654D227-7A6B-4077-B0D3-D1907773D9ED}" type="slidenum">
              <a:rPr lang="en-US" smtClean="0"/>
              <a:t>84</a:t>
            </a:fld>
            <a:endParaRPr lang="en-US"/>
          </a:p>
        </p:txBody>
      </p:sp>
    </p:spTree>
    <p:extLst>
      <p:ext uri="{BB962C8B-B14F-4D97-AF65-F5344CB8AC3E}">
        <p14:creationId xmlns:p14="http://schemas.microsoft.com/office/powerpoint/2010/main" val="28262410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4050" y="149225"/>
            <a:ext cx="3074988" cy="2306638"/>
          </a:xfrm>
        </p:spPr>
      </p:sp>
      <p:sp>
        <p:nvSpPr>
          <p:cNvPr id="3" name="Notes Placeholder 2"/>
          <p:cNvSpPr>
            <a:spLocks noGrp="1"/>
          </p:cNvSpPr>
          <p:nvPr>
            <p:ph type="body" idx="1"/>
          </p:nvPr>
        </p:nvSpPr>
        <p:spPr>
          <a:xfrm>
            <a:off x="221953" y="2455863"/>
            <a:ext cx="6658569" cy="6634565"/>
          </a:xfrm>
        </p:spPr>
        <p:txBody>
          <a:bodyPr/>
          <a:lstStyle/>
          <a:p>
            <a:r>
              <a:rPr lang="en-US" dirty="0"/>
              <a:t>Other equipment to consider bringing</a:t>
            </a:r>
          </a:p>
          <a:p>
            <a:endParaRPr lang="en-US" sz="200" dirty="0"/>
          </a:p>
          <a:p>
            <a:pPr marL="167129" indent="-167129">
              <a:buFont typeface="Arial" panose="020B0604020202020204" pitchFamily="34" charset="0"/>
              <a:buChar char="•"/>
            </a:pPr>
            <a:r>
              <a:rPr lang="en-US" dirty="0"/>
              <a:t>Wear clothing designed for weather and water conditions—visible colors!</a:t>
            </a:r>
          </a:p>
          <a:p>
            <a:pPr marL="167129" indent="-167129">
              <a:buFont typeface="Arial" panose="020B0604020202020204" pitchFamily="34" charset="0"/>
              <a:buChar char="•"/>
            </a:pPr>
            <a:r>
              <a:rPr lang="en-US" dirty="0"/>
              <a:t>Bring adequate food, water, and extra clothing.  Fill the bottle halfway so it floats and is easy to see —full may be more difficult to see due to neutral buoyancy</a:t>
            </a:r>
          </a:p>
          <a:p>
            <a:pPr marL="167129" indent="-167129">
              <a:buFont typeface="Arial" panose="020B0604020202020204" pitchFamily="34" charset="0"/>
              <a:buChar char="•"/>
            </a:pPr>
            <a:r>
              <a:rPr lang="en-US" dirty="0"/>
              <a:t>Use clothing and equipment (e.g., hats, sunblock, extra clothes) to reduce the risks of environmental problems such as hypothermia and sunburn</a:t>
            </a:r>
          </a:p>
          <a:p>
            <a:pPr marL="167129" indent="-167129">
              <a:buFont typeface="Arial" panose="020B0604020202020204" pitchFamily="34" charset="0"/>
              <a:buChar char="•"/>
            </a:pPr>
            <a:r>
              <a:rPr lang="en-US" dirty="0"/>
              <a:t>Match extra gear (e.g., helmets, radios, flotation bags, spare paddles, navigation tools)  to the paddler, the group, the environment, and the desired activity</a:t>
            </a:r>
          </a:p>
          <a:p>
            <a:pPr marL="167129" indent="-167129">
              <a:buFont typeface="Arial" panose="020B0604020202020204" pitchFamily="34" charset="0"/>
              <a:buChar char="•"/>
            </a:pPr>
            <a:r>
              <a:rPr lang="en-US" dirty="0"/>
              <a:t>Carry appropriate rescue gear and learn how to use it</a:t>
            </a:r>
          </a:p>
          <a:p>
            <a:pPr marL="167129" indent="-167129">
              <a:buFont typeface="Arial" panose="020B0604020202020204" pitchFamily="34" charset="0"/>
              <a:buChar char="•"/>
            </a:pPr>
            <a:r>
              <a:rPr lang="en-US" dirty="0"/>
              <a:t>Navigation lights, distress signals and sounds signals may be required.  Check with your local state boating officials to find out what you need to carry with you.  Every paddler should have a whistle attached to their life jacket.</a:t>
            </a:r>
          </a:p>
          <a:p>
            <a:pPr marL="167129" indent="-167129">
              <a:buFont typeface="Arial" panose="020B0604020202020204" pitchFamily="34" charset="0"/>
              <a:buChar char="•"/>
            </a:pPr>
            <a:r>
              <a:rPr lang="en-US" dirty="0"/>
              <a:t>Printed pre-underway checklist</a:t>
            </a:r>
          </a:p>
          <a:p>
            <a:pPr marL="167129" indent="-167129">
              <a:buFont typeface="Arial" panose="020B0604020202020204" pitchFamily="34" charset="0"/>
              <a:buChar char="•"/>
            </a:pPr>
            <a:r>
              <a:rPr lang="en-US" dirty="0"/>
              <a:t>Pen or pencil + notebook/logbook</a:t>
            </a:r>
          </a:p>
          <a:p>
            <a:pPr marL="167129" indent="-167129">
              <a:buFont typeface="Arial" panose="020B0604020202020204" pitchFamily="34" charset="0"/>
              <a:buChar char="•"/>
            </a:pPr>
            <a:r>
              <a:rPr lang="en-US" dirty="0"/>
              <a:t>Sponge and/or manual pump for dewatering</a:t>
            </a:r>
          </a:p>
          <a:p>
            <a:pPr marL="167129" indent="-167129">
              <a:buFont typeface="Arial" panose="020B0604020202020204" pitchFamily="34" charset="0"/>
              <a:buChar char="•"/>
            </a:pPr>
            <a:r>
              <a:rPr lang="en-US" dirty="0"/>
              <a:t>Other gear needed for safe operation and self-rescue of the particular type of paddle craft:  e.g., paddle float, paddle leash, spray skirt</a:t>
            </a:r>
          </a:p>
          <a:p>
            <a:pPr marL="167129" indent="-167129">
              <a:buFont typeface="Arial" panose="020B0604020202020204" pitchFamily="34" charset="0"/>
              <a:buChar char="•"/>
            </a:pPr>
            <a:r>
              <a:rPr lang="en-US" dirty="0"/>
              <a:t>Visual Distress Signals (VDS)</a:t>
            </a:r>
          </a:p>
          <a:p>
            <a:pPr marL="167129" indent="-167129">
              <a:buFont typeface="Arial" panose="020B0604020202020204" pitchFamily="34" charset="0"/>
              <a:buChar char="•"/>
            </a:pPr>
            <a:r>
              <a:rPr lang="en-US" dirty="0"/>
              <a:t>Bow line and/or stern line (“painter”) to tie up along a dock or ashore</a:t>
            </a:r>
          </a:p>
          <a:p>
            <a:pPr marL="167129" indent="-167129">
              <a:buFont typeface="Arial" panose="020B0604020202020204" pitchFamily="34" charset="0"/>
              <a:buChar char="•"/>
            </a:pPr>
            <a:r>
              <a:rPr lang="en-US" dirty="0"/>
              <a:t>Label or Nameplate affixed to the interior of the vessel, identifying Owner and "if found" phone numbers</a:t>
            </a:r>
          </a:p>
          <a:p>
            <a:pPr marL="167129" indent="-167129">
              <a:buFont typeface="Arial" panose="020B0604020202020204" pitchFamily="34" charset="0"/>
              <a:buChar char="•"/>
            </a:pPr>
            <a:r>
              <a:rPr lang="en-US" dirty="0"/>
              <a:t>In coastal waters, a waterproof VHF marine radio or portable VHF radio in clear plastic waterproof bag.</a:t>
            </a:r>
          </a:p>
          <a:p>
            <a:pPr marL="167129" indent="-167129">
              <a:buFont typeface="Arial" panose="020B0604020202020204" pitchFamily="34" charset="0"/>
              <a:buChar char="•"/>
            </a:pPr>
            <a:r>
              <a:rPr lang="en-US" dirty="0"/>
              <a:t>Watch, (waterproof)</a:t>
            </a:r>
          </a:p>
          <a:p>
            <a:pPr marL="167129" indent="-167129">
              <a:buFont typeface="Arial" panose="020B0604020202020204" pitchFamily="34" charset="0"/>
              <a:buChar char="•"/>
            </a:pPr>
            <a:r>
              <a:rPr lang="en-US" dirty="0"/>
              <a:t>Cell Phone in waterproof container as backup</a:t>
            </a:r>
          </a:p>
          <a:p>
            <a:pPr marL="167129" indent="-167129">
              <a:buFont typeface="Arial" panose="020B0604020202020204" pitchFamily="34" charset="0"/>
              <a:buChar char="•"/>
            </a:pPr>
            <a:r>
              <a:rPr lang="en-US" dirty="0"/>
              <a:t>Flashlight or Headlamp</a:t>
            </a:r>
          </a:p>
          <a:p>
            <a:pPr marL="167129" indent="-167129">
              <a:buFont typeface="Arial" panose="020B0604020202020204" pitchFamily="34" charset="0"/>
              <a:buChar char="•"/>
            </a:pPr>
            <a:r>
              <a:rPr lang="en-US" dirty="0"/>
              <a:t>Flotation foam or bags sufficient to permit self-rescue</a:t>
            </a:r>
          </a:p>
          <a:p>
            <a:pPr marL="167129" indent="-167129">
              <a:buFont typeface="Arial" panose="020B0604020202020204" pitchFamily="34" charset="0"/>
              <a:buChar char="•"/>
            </a:pPr>
            <a:r>
              <a:rPr lang="en-US" dirty="0"/>
              <a:t>GPS + Compass, hand-held or mounted</a:t>
            </a:r>
          </a:p>
          <a:p>
            <a:pPr marL="167129" indent="-167129">
              <a:buFont typeface="Arial" panose="020B0604020202020204" pitchFamily="34" charset="0"/>
              <a:buChar char="•"/>
            </a:pPr>
            <a:r>
              <a:rPr lang="en-US" dirty="0"/>
              <a:t>Rescue throw bag (smaller size for paddle craft, 30' max recommended) </a:t>
            </a:r>
          </a:p>
          <a:p>
            <a:pPr marL="167129" indent="-167129">
              <a:buFont typeface="Arial" panose="020B0604020202020204" pitchFamily="34" charset="0"/>
              <a:buChar char="•"/>
            </a:pPr>
            <a:r>
              <a:rPr lang="en-US" dirty="0"/>
              <a:t>Spare paddle/oar</a:t>
            </a:r>
          </a:p>
          <a:p>
            <a:pPr marL="167129" indent="-167129">
              <a:buFont typeface="Arial" panose="020B0604020202020204" pitchFamily="34" charset="0"/>
              <a:buChar char="•"/>
            </a:pPr>
            <a:r>
              <a:rPr lang="en-US" dirty="0"/>
              <a:t>First Aid Kit  + emergency survival blankets (2) "space blankets" </a:t>
            </a:r>
          </a:p>
          <a:p>
            <a:pPr marL="167129" indent="-167129">
              <a:buFont typeface="Arial" panose="020B0604020202020204" pitchFamily="34" charset="0"/>
              <a:buChar char="•"/>
            </a:pPr>
            <a:r>
              <a:rPr lang="en-US" dirty="0"/>
              <a:t>Chart of Local Area</a:t>
            </a:r>
          </a:p>
          <a:p>
            <a:pPr marL="167129" indent="-167129">
              <a:buFont typeface="Arial" panose="020B0604020202020204" pitchFamily="34" charset="0"/>
              <a:buChar char="•"/>
            </a:pPr>
            <a:r>
              <a:rPr lang="en-US" dirty="0"/>
              <a:t>Repair equipment such as extra rudder cable, spare foot peg, drain plug</a:t>
            </a:r>
          </a:p>
          <a:p>
            <a:pPr marL="167129" indent="-167129">
              <a:buFont typeface="Arial" panose="020B0604020202020204" pitchFamily="34" charset="0"/>
              <a:buChar char="•"/>
            </a:pPr>
            <a:r>
              <a:rPr lang="en-US" dirty="0"/>
              <a:t>Additional rescue gear specific to your trip</a:t>
            </a:r>
          </a:p>
          <a:p>
            <a:pPr marL="171424" indent="-171424">
              <a:buFont typeface="Arial" charset="0"/>
              <a:buChar char="•"/>
            </a:pPr>
            <a:endParaRPr lang="en-US" sz="600" dirty="0"/>
          </a:p>
          <a:p>
            <a:r>
              <a:rPr lang="en-US" i="1" dirty="0"/>
              <a:t>Be sure to securely attach everything to your boat so nothing can float away after a capsize!</a:t>
            </a:r>
          </a:p>
          <a:p>
            <a:pPr marL="171424" indent="-171424">
              <a:buFont typeface="Arial" charset="0"/>
              <a:buChar char="•"/>
            </a:pPr>
            <a:endParaRPr lang="en-US" dirty="0"/>
          </a:p>
        </p:txBody>
      </p:sp>
      <p:sp>
        <p:nvSpPr>
          <p:cNvPr id="4" name="Slide Number Placeholder 3"/>
          <p:cNvSpPr>
            <a:spLocks noGrp="1"/>
          </p:cNvSpPr>
          <p:nvPr>
            <p:ph type="sldNum" sz="quarter" idx="10"/>
          </p:nvPr>
        </p:nvSpPr>
        <p:spPr>
          <a:xfrm>
            <a:off x="6675436" y="9090428"/>
            <a:ext cx="425397" cy="298047"/>
          </a:xfrm>
        </p:spPr>
        <p:txBody>
          <a:bodyPr/>
          <a:lstStyle/>
          <a:p>
            <a:fld id="{1654D227-7A6B-4077-B0D3-D1907773D9ED}" type="slidenum">
              <a:rPr lang="en-US" smtClean="0"/>
              <a:t>85</a:t>
            </a:fld>
            <a:endParaRPr lang="en-US" dirty="0"/>
          </a:p>
        </p:txBody>
      </p:sp>
    </p:spTree>
    <p:extLst>
      <p:ext uri="{BB962C8B-B14F-4D97-AF65-F5344CB8AC3E}">
        <p14:creationId xmlns:p14="http://schemas.microsoft.com/office/powerpoint/2010/main" val="319429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jacket (PFD or personal flotation device) is your most important piece of safety gear. This is a must for every paddler. Capsizes and falls overboard are common among paddlers. Wearing a life jacket dramatically reduces the risk of injury or death. They also provide protection from rocks and other debris. And are used to store emergency gear and add a layer of warmth. </a:t>
            </a:r>
          </a:p>
          <a:p>
            <a:endParaRPr lang="en-US" sz="600" dirty="0"/>
          </a:p>
          <a:p>
            <a:r>
              <a:rPr lang="en-US" dirty="0"/>
              <a:t>Nearly all fatal paddling accidents are due to capsizing or falling overboard, and most paddlers who drown are not wearing a lifejacket.  Those who drown wearing a lifejacket are almost always trapped underwater by debris or stuck in their boat - their chances would have been even worse without the lifejacket.</a:t>
            </a:r>
          </a:p>
          <a:p>
            <a:endParaRPr lang="en-US" sz="600" dirty="0"/>
          </a:p>
          <a:p>
            <a:r>
              <a:rPr lang="en-US" dirty="0"/>
              <a:t>(Note, the instructor should have properly equipped adult and child PFDs available and on display)</a:t>
            </a:r>
          </a:p>
          <a:p>
            <a:endParaRPr lang="en-US" sz="600" dirty="0"/>
          </a:p>
          <a:p>
            <a:pPr marL="171424" indent="-171424">
              <a:buFont typeface="Arial" panose="020B0604020202020204" pitchFamily="34" charset="0"/>
              <a:buChar char="•"/>
            </a:pPr>
            <a:r>
              <a:rPr lang="en-US" dirty="0"/>
              <a:t>There are different types of lifejackets </a:t>
            </a:r>
          </a:p>
          <a:p>
            <a:pPr marL="171424" indent="-171424">
              <a:buFont typeface="Arial" panose="020B0604020202020204" pitchFamily="34" charset="0"/>
              <a:buChar char="•"/>
            </a:pPr>
            <a:r>
              <a:rPr lang="en-US" dirty="0"/>
              <a:t>There are different types for different activities; choose the right one for you</a:t>
            </a:r>
          </a:p>
          <a:p>
            <a:pPr marL="171424" indent="-171424">
              <a:buFont typeface="Arial" panose="020B0604020202020204" pitchFamily="34" charset="0"/>
              <a:buChar char="•"/>
            </a:pPr>
            <a:r>
              <a:rPr lang="en-US" dirty="0"/>
              <a:t>And they are rated by body weight and size</a:t>
            </a:r>
          </a:p>
          <a:p>
            <a:pPr marL="171424" indent="-171424">
              <a:buFont typeface="Arial" panose="020B0604020202020204" pitchFamily="34" charset="0"/>
              <a:buChar char="•"/>
            </a:pPr>
            <a:r>
              <a:rPr lang="en-US" dirty="0"/>
              <a:t>Look for the USCG approval label and rating</a:t>
            </a:r>
          </a:p>
          <a:p>
            <a:pPr marL="171424" indent="-171424">
              <a:buFont typeface="Arial" panose="020B0604020202020204" pitchFamily="34" charset="0"/>
              <a:buChar char="•"/>
            </a:pPr>
            <a:r>
              <a:rPr lang="en-US" dirty="0"/>
              <a:t>Lifejackets need to be fitted and adjusted appropriately</a:t>
            </a:r>
          </a:p>
          <a:p>
            <a:pPr marL="171424" indent="-171424">
              <a:buFont typeface="Arial" panose="020B0604020202020204" pitchFamily="34" charset="0"/>
              <a:buChar char="•"/>
            </a:pPr>
            <a:r>
              <a:rPr lang="en-US" dirty="0"/>
              <a:t>Bright colors such as red, yellow, or orange enhance visibility and are preferred over blue, olive, or camo </a:t>
            </a:r>
          </a:p>
          <a:p>
            <a:pPr marL="171424" indent="-171424">
              <a:buFont typeface="Arial" panose="020B0604020202020204" pitchFamily="34" charset="0"/>
              <a:buChar char="•"/>
            </a:pPr>
            <a:r>
              <a:rPr lang="en-US" baseline="0" dirty="0"/>
              <a:t>State laws regarding life jackets are sometimes more restrictive; know your local requirements</a:t>
            </a:r>
          </a:p>
          <a:p>
            <a:pPr marL="171424" indent="-171424">
              <a:buFont typeface="Arial" panose="020B0604020202020204" pitchFamily="34" charset="0"/>
              <a:buChar char="•"/>
            </a:pPr>
            <a:endParaRPr lang="en-US" sz="600" baseline="0" dirty="0"/>
          </a:p>
          <a:p>
            <a:r>
              <a:rPr lang="en-US" dirty="0"/>
              <a:t>Life jacket color should contrast with the color of the water and background.  Orange is a great color on the ocean but terrible on muddy rivers.  Black is terrible on open water but great on muddy water. </a:t>
            </a:r>
          </a:p>
          <a:p>
            <a:endParaRPr lang="en-US" sz="600" dirty="0"/>
          </a:p>
          <a:p>
            <a:r>
              <a:rPr lang="en-US" dirty="0"/>
              <a:t>Bright colors that contrast with the background and the water, enhancing paddler visibility, are best.  In many conditions, orange, yellow, and red are the easiest to see.</a:t>
            </a:r>
          </a:p>
          <a:p>
            <a:endParaRPr lang="en-US" dirty="0"/>
          </a:p>
          <a:p>
            <a:endParaRPr lang="en-US" dirty="0"/>
          </a:p>
        </p:txBody>
      </p:sp>
      <p:sp>
        <p:nvSpPr>
          <p:cNvPr id="4" name="Slide Number Placeholder 3"/>
          <p:cNvSpPr>
            <a:spLocks noGrp="1"/>
          </p:cNvSpPr>
          <p:nvPr>
            <p:ph type="sldNum" sz="quarter" idx="5"/>
          </p:nvPr>
        </p:nvSpPr>
        <p:spPr/>
        <p:txBody>
          <a:bodyPr/>
          <a:lstStyle/>
          <a:p>
            <a:fld id="{1654D227-7A6B-4077-B0D3-D1907773D9ED}" type="slidenum">
              <a:rPr lang="en-US" smtClean="0"/>
              <a:t>9</a:t>
            </a:fld>
            <a:endParaRPr lang="en-US"/>
          </a:p>
        </p:txBody>
      </p:sp>
    </p:spTree>
    <p:extLst>
      <p:ext uri="{BB962C8B-B14F-4D97-AF65-F5344CB8AC3E}">
        <p14:creationId xmlns:p14="http://schemas.microsoft.com/office/powerpoint/2010/main" val="1534698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BAD47A9-8848-4279-8DE0-70F8FACEE60E}"/>
              </a:ext>
            </a:extLst>
          </p:cNvPr>
          <p:cNvSpPr>
            <a:spLocks noGrp="1" noChangeArrowheads="1"/>
          </p:cNvSpPr>
          <p:nvPr>
            <p:ph type="ctrTitle"/>
          </p:nvPr>
        </p:nvSpPr>
        <p:spPr>
          <a:xfrm>
            <a:off x="685800" y="2130425"/>
            <a:ext cx="7772400" cy="1470025"/>
          </a:xfrm>
        </p:spPr>
        <p:txBody>
          <a:bodyPr/>
          <a:lstStyle>
            <a:lvl1pPr>
              <a:defRPr b="0"/>
            </a:lvl1pPr>
          </a:lstStyle>
          <a:p>
            <a:pPr lvl="0"/>
            <a:r>
              <a:rPr lang="en-US" altLang="en-US" noProof="0"/>
              <a:t>Click to edit Master title style</a:t>
            </a:r>
          </a:p>
        </p:txBody>
      </p:sp>
      <p:sp>
        <p:nvSpPr>
          <p:cNvPr id="7171" name="Rectangle 3">
            <a:extLst>
              <a:ext uri="{FF2B5EF4-FFF2-40B4-BE49-F238E27FC236}">
                <a16:creationId xmlns:a16="http://schemas.microsoft.com/office/drawing/2014/main" id="{B1127ED9-123A-49D7-992E-0CA69319DDAE}"/>
              </a:ext>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7172" name="Rectangle 4">
            <a:extLst>
              <a:ext uri="{FF2B5EF4-FFF2-40B4-BE49-F238E27FC236}">
                <a16:creationId xmlns:a16="http://schemas.microsoft.com/office/drawing/2014/main" id="{42E198D1-F67A-48FA-8166-5936A84AC627}"/>
              </a:ext>
            </a:extLst>
          </p:cNvPr>
          <p:cNvSpPr>
            <a:spLocks noGrp="1" noChangeArrowheads="1"/>
          </p:cNvSpPr>
          <p:nvPr>
            <p:ph type="dt" sz="half" idx="2"/>
          </p:nvPr>
        </p:nvSpPr>
        <p:spPr>
          <a:xfrm>
            <a:off x="457200" y="6245225"/>
            <a:ext cx="2133600" cy="476250"/>
          </a:xfrm>
        </p:spPr>
        <p:txBody>
          <a:bodyPr/>
          <a:lstStyle>
            <a:lvl1pPr>
              <a:defRPr/>
            </a:lvl1pPr>
          </a:lstStyle>
          <a:p>
            <a:endParaRPr lang="en-US" altLang="en-US"/>
          </a:p>
        </p:txBody>
      </p:sp>
      <p:sp>
        <p:nvSpPr>
          <p:cNvPr id="7173" name="Rectangle 5">
            <a:extLst>
              <a:ext uri="{FF2B5EF4-FFF2-40B4-BE49-F238E27FC236}">
                <a16:creationId xmlns:a16="http://schemas.microsoft.com/office/drawing/2014/main" id="{BFABB2ED-8B71-4184-833C-C08DD2CB502F}"/>
              </a:ext>
            </a:extLst>
          </p:cNvPr>
          <p:cNvSpPr>
            <a:spLocks noGrp="1" noChangeArrowheads="1"/>
          </p:cNvSpPr>
          <p:nvPr>
            <p:ph type="ftr" sz="quarter" idx="3"/>
          </p:nvPr>
        </p:nvSpPr>
        <p:spPr>
          <a:xfrm>
            <a:off x="3124200" y="6245225"/>
            <a:ext cx="2895600" cy="476250"/>
          </a:xfrm>
        </p:spPr>
        <p:txBody>
          <a:bodyPr/>
          <a:lstStyle>
            <a:lvl1pPr>
              <a:defRPr/>
            </a:lvl1pPr>
          </a:lstStyle>
          <a:p>
            <a:endParaRPr lang="en-US" altLang="en-US"/>
          </a:p>
        </p:txBody>
      </p:sp>
      <p:sp>
        <p:nvSpPr>
          <p:cNvPr id="7174" name="Rectangle 6">
            <a:extLst>
              <a:ext uri="{FF2B5EF4-FFF2-40B4-BE49-F238E27FC236}">
                <a16:creationId xmlns:a16="http://schemas.microsoft.com/office/drawing/2014/main" id="{38D74AA6-BB98-4E81-9E66-52C67A28D18F}"/>
              </a:ext>
            </a:extLst>
          </p:cNvPr>
          <p:cNvSpPr>
            <a:spLocks noGrp="1" noChangeArrowheads="1"/>
          </p:cNvSpPr>
          <p:nvPr>
            <p:ph type="sldNum" sz="quarter" idx="4"/>
          </p:nvPr>
        </p:nvSpPr>
        <p:spPr>
          <a:xfrm>
            <a:off x="6553200" y="6245225"/>
            <a:ext cx="2133600" cy="476250"/>
          </a:xfrm>
        </p:spPr>
        <p:txBody>
          <a:bodyPr/>
          <a:lstStyle>
            <a:lvl1pPr>
              <a:defRPr/>
            </a:lvl1pPr>
          </a:lstStyle>
          <a:p>
            <a:fld id="{3D569AC3-699C-40DE-817A-BB01E20799F7}" type="slidenum">
              <a:rPr lang="en-US" altLang="en-US"/>
              <a:pPr/>
              <a:t>‹#›</a:t>
            </a:fld>
            <a:endParaRPr lang="en-US" altLang="en-US"/>
          </a:p>
        </p:txBody>
      </p:sp>
      <p:pic>
        <p:nvPicPr>
          <p:cNvPr id="4" name="Picture 3">
            <a:extLst>
              <a:ext uri="{FF2B5EF4-FFF2-40B4-BE49-F238E27FC236}">
                <a16:creationId xmlns:a16="http://schemas.microsoft.com/office/drawing/2014/main" id="{C18E488E-61B9-2583-66CD-60989A06E998}"/>
              </a:ext>
            </a:extLst>
          </p:cNvPr>
          <p:cNvPicPr>
            <a:picLocks noChangeAspect="1"/>
          </p:cNvPicPr>
          <p:nvPr userDrawn="1"/>
        </p:nvPicPr>
        <p:blipFill>
          <a:blip r:embed="rId2"/>
          <a:stretch>
            <a:fillRect/>
          </a:stretch>
        </p:blipFill>
        <p:spPr>
          <a:xfrm>
            <a:off x="0" y="0"/>
            <a:ext cx="1066800" cy="1066800"/>
          </a:xfrm>
          <a:prstGeom prst="rect">
            <a:avLst/>
          </a:prstGeom>
        </p:spPr>
      </p:pic>
      <p:pic>
        <p:nvPicPr>
          <p:cNvPr id="5" name="Picture 4">
            <a:extLst>
              <a:ext uri="{FF2B5EF4-FFF2-40B4-BE49-F238E27FC236}">
                <a16:creationId xmlns:a16="http://schemas.microsoft.com/office/drawing/2014/main" id="{2DB27509-4E34-82A8-FD91-84CCA2F6A324}"/>
              </a:ext>
            </a:extLst>
          </p:cNvPr>
          <p:cNvPicPr>
            <a:picLocks noChangeAspect="1"/>
          </p:cNvPicPr>
          <p:nvPr userDrawn="1"/>
        </p:nvPicPr>
        <p:blipFill>
          <a:blip r:embed="rId3"/>
          <a:stretch>
            <a:fillRect/>
          </a:stretch>
        </p:blipFill>
        <p:spPr>
          <a:xfrm>
            <a:off x="-110169" y="5715000"/>
            <a:ext cx="1344957" cy="11806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27DC-EC9D-4768-B2CC-A06621EC25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7C5456-133C-4036-B958-D4134787F1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ADA9C-447E-45EA-8E54-56CF00506B9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5F7B43-E111-4535-97FC-ACDFC0948D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65501B-22BC-4406-9D93-462FED997A1A}"/>
              </a:ext>
            </a:extLst>
          </p:cNvPr>
          <p:cNvSpPr>
            <a:spLocks noGrp="1"/>
          </p:cNvSpPr>
          <p:nvPr>
            <p:ph type="sldNum" sz="quarter" idx="12"/>
          </p:nvPr>
        </p:nvSpPr>
        <p:spPr/>
        <p:txBody>
          <a:bodyPr/>
          <a:lstStyle>
            <a:lvl1pPr>
              <a:defRPr/>
            </a:lvl1pPr>
          </a:lstStyle>
          <a:p>
            <a:fld id="{65E1D2A8-66E7-4B27-A404-362B0CF6EBC4}" type="slidenum">
              <a:rPr lang="en-US" altLang="en-US"/>
              <a:pPr/>
              <a:t>‹#›</a:t>
            </a:fld>
            <a:endParaRPr lang="en-US" altLang="en-US"/>
          </a:p>
        </p:txBody>
      </p:sp>
    </p:spTree>
    <p:extLst>
      <p:ext uri="{BB962C8B-B14F-4D97-AF65-F5344CB8AC3E}">
        <p14:creationId xmlns:p14="http://schemas.microsoft.com/office/powerpoint/2010/main" val="9392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745536-C8F2-4058-AC8F-DE77D4E24E17}"/>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06BA3E-9916-4240-8DAF-E16165145A64}"/>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01A9C-B4E1-4C30-8CD1-1A1A9A9D68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537FD5-7C89-4206-8019-DD4A6B6C300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1B73FBC-0DBD-4D39-BF25-FC93A2032CE9}"/>
              </a:ext>
            </a:extLst>
          </p:cNvPr>
          <p:cNvSpPr>
            <a:spLocks noGrp="1"/>
          </p:cNvSpPr>
          <p:nvPr>
            <p:ph type="sldNum" sz="quarter" idx="12"/>
          </p:nvPr>
        </p:nvSpPr>
        <p:spPr/>
        <p:txBody>
          <a:bodyPr/>
          <a:lstStyle>
            <a:lvl1pPr>
              <a:defRPr/>
            </a:lvl1pPr>
          </a:lstStyle>
          <a:p>
            <a:fld id="{5E261ACA-ECF2-4F51-A838-5E9F5BA5ACBC}" type="slidenum">
              <a:rPr lang="en-US" altLang="en-US"/>
              <a:pPr/>
              <a:t>‹#›</a:t>
            </a:fld>
            <a:endParaRPr lang="en-US" altLang="en-US"/>
          </a:p>
        </p:txBody>
      </p:sp>
    </p:spTree>
    <p:extLst>
      <p:ext uri="{BB962C8B-B14F-4D97-AF65-F5344CB8AC3E}">
        <p14:creationId xmlns:p14="http://schemas.microsoft.com/office/powerpoint/2010/main" val="305414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551E-E905-4E6C-81B2-A7D79EB20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D4184-AAE9-48A8-B461-0F1994CE81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995A7DD-23AE-44B9-AA37-DBC35C2FA5A7}"/>
              </a:ext>
            </a:extLst>
          </p:cNvPr>
          <p:cNvSpPr>
            <a:spLocks noGrp="1"/>
          </p:cNvSpPr>
          <p:nvPr>
            <p:ph type="sldNum" sz="quarter" idx="12"/>
          </p:nvPr>
        </p:nvSpPr>
        <p:spPr/>
        <p:txBody>
          <a:bodyPr/>
          <a:lstStyle>
            <a:lvl1pPr>
              <a:defRPr/>
            </a:lvl1pPr>
          </a:lstStyle>
          <a:p>
            <a:fld id="{42DEE7DA-4A79-45B8-AEF7-86F68FB2B908}" type="slidenum">
              <a:rPr lang="en-US" altLang="en-US"/>
              <a:pPr/>
              <a:t>‹#›</a:t>
            </a:fld>
            <a:endParaRPr lang="en-US" altLang="en-US"/>
          </a:p>
        </p:txBody>
      </p:sp>
      <p:pic>
        <p:nvPicPr>
          <p:cNvPr id="4" name="Picture 3">
            <a:extLst>
              <a:ext uri="{FF2B5EF4-FFF2-40B4-BE49-F238E27FC236}">
                <a16:creationId xmlns:a16="http://schemas.microsoft.com/office/drawing/2014/main" id="{53788C2F-3603-15F5-D842-D32CD6FF8B4D}"/>
              </a:ext>
            </a:extLst>
          </p:cNvPr>
          <p:cNvPicPr>
            <a:picLocks noChangeAspect="1"/>
          </p:cNvPicPr>
          <p:nvPr userDrawn="1"/>
        </p:nvPicPr>
        <p:blipFill>
          <a:blip r:embed="rId2"/>
          <a:stretch>
            <a:fillRect/>
          </a:stretch>
        </p:blipFill>
        <p:spPr>
          <a:xfrm>
            <a:off x="-152400" y="5577290"/>
            <a:ext cx="1345782" cy="1183496"/>
          </a:xfrm>
          <a:prstGeom prst="rect">
            <a:avLst/>
          </a:prstGeom>
        </p:spPr>
      </p:pic>
      <p:pic>
        <p:nvPicPr>
          <p:cNvPr id="5" name="Picture 4">
            <a:extLst>
              <a:ext uri="{FF2B5EF4-FFF2-40B4-BE49-F238E27FC236}">
                <a16:creationId xmlns:a16="http://schemas.microsoft.com/office/drawing/2014/main" id="{2977367C-A0EA-AFD4-FC7B-60AA8837F2D0}"/>
              </a:ext>
            </a:extLst>
          </p:cNvPr>
          <p:cNvPicPr>
            <a:picLocks noChangeAspect="1"/>
          </p:cNvPicPr>
          <p:nvPr userDrawn="1"/>
        </p:nvPicPr>
        <p:blipFill>
          <a:blip r:embed="rId3"/>
          <a:stretch>
            <a:fillRect/>
          </a:stretch>
        </p:blipFill>
        <p:spPr>
          <a:xfrm>
            <a:off x="0" y="0"/>
            <a:ext cx="914400" cy="914400"/>
          </a:xfrm>
          <a:prstGeom prst="rect">
            <a:avLst/>
          </a:prstGeom>
        </p:spPr>
      </p:pic>
    </p:spTree>
    <p:extLst>
      <p:ext uri="{BB962C8B-B14F-4D97-AF65-F5344CB8AC3E}">
        <p14:creationId xmlns:p14="http://schemas.microsoft.com/office/powerpoint/2010/main" val="1649550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21EB-9454-44CC-AB34-C3728682BFE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4A5AC0-2281-4169-BC58-C6F3491E6AF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11A8F9F9-A8C7-460B-AF01-F717AB8C58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8D1EE7-47BD-4DB9-B1B9-359B434B63D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61EF3B0-264B-4BF0-B31D-A1C5138ECB60}"/>
              </a:ext>
            </a:extLst>
          </p:cNvPr>
          <p:cNvSpPr>
            <a:spLocks noGrp="1"/>
          </p:cNvSpPr>
          <p:nvPr>
            <p:ph type="sldNum" sz="quarter" idx="12"/>
          </p:nvPr>
        </p:nvSpPr>
        <p:spPr/>
        <p:txBody>
          <a:bodyPr/>
          <a:lstStyle>
            <a:lvl1pPr>
              <a:defRPr/>
            </a:lvl1pPr>
          </a:lstStyle>
          <a:p>
            <a:fld id="{15A1D53E-3B35-4A0C-B973-5E758AB8F18E}" type="slidenum">
              <a:rPr lang="en-US" altLang="en-US"/>
              <a:pPr/>
              <a:t>‹#›</a:t>
            </a:fld>
            <a:endParaRPr lang="en-US" altLang="en-US"/>
          </a:p>
        </p:txBody>
      </p:sp>
    </p:spTree>
    <p:extLst>
      <p:ext uri="{BB962C8B-B14F-4D97-AF65-F5344CB8AC3E}">
        <p14:creationId xmlns:p14="http://schemas.microsoft.com/office/powerpoint/2010/main" val="273317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27B5-DDCC-49B5-B97D-2206179545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3DF8F-F8B7-434B-8F6E-7491050C553C}"/>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6812DE-3FDB-4BD4-9064-64BD0EC703CA}"/>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04C5EB-4FA7-44B6-B6F2-87917A994FD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6F534B2-826A-479A-80F6-5626AC3F21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63A53C1-2F04-4A91-8EA7-BCA72014622D}"/>
              </a:ext>
            </a:extLst>
          </p:cNvPr>
          <p:cNvSpPr>
            <a:spLocks noGrp="1"/>
          </p:cNvSpPr>
          <p:nvPr>
            <p:ph type="sldNum" sz="quarter" idx="12"/>
          </p:nvPr>
        </p:nvSpPr>
        <p:spPr/>
        <p:txBody>
          <a:bodyPr/>
          <a:lstStyle>
            <a:lvl1pPr>
              <a:defRPr/>
            </a:lvl1pPr>
          </a:lstStyle>
          <a:p>
            <a:fld id="{1F3EDAE3-650F-4CA7-8F8D-51C674C73813}" type="slidenum">
              <a:rPr lang="en-US" altLang="en-US"/>
              <a:pPr/>
              <a:t>‹#›</a:t>
            </a:fld>
            <a:endParaRPr lang="en-US" altLang="en-US"/>
          </a:p>
        </p:txBody>
      </p:sp>
    </p:spTree>
    <p:extLst>
      <p:ext uri="{BB962C8B-B14F-4D97-AF65-F5344CB8AC3E}">
        <p14:creationId xmlns:p14="http://schemas.microsoft.com/office/powerpoint/2010/main" val="2018862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7B86-264C-4226-AA2B-47E1BAAA065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4D14DE-FD7F-48A7-BA46-09AD3F8B3DF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B2BE76-107E-4D25-8AD0-4D56680305D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9CACD9-7067-490A-B58F-06927DA565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64D296-79BC-4AA5-9D01-F4D1DD7886D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1C91E4-2C8E-42D5-AD9C-9C3D41EE8E2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3B11A9D-509B-48DF-B310-F136E87448F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436667E-5971-4660-8B8D-B706E6B6CCC0}"/>
              </a:ext>
            </a:extLst>
          </p:cNvPr>
          <p:cNvSpPr>
            <a:spLocks noGrp="1"/>
          </p:cNvSpPr>
          <p:nvPr>
            <p:ph type="sldNum" sz="quarter" idx="12"/>
          </p:nvPr>
        </p:nvSpPr>
        <p:spPr/>
        <p:txBody>
          <a:bodyPr/>
          <a:lstStyle>
            <a:lvl1pPr>
              <a:defRPr/>
            </a:lvl1pPr>
          </a:lstStyle>
          <a:p>
            <a:fld id="{9423BEDF-E2E0-4D4D-9188-76FD5E63B22C}" type="slidenum">
              <a:rPr lang="en-US" altLang="en-US"/>
              <a:pPr/>
              <a:t>‹#›</a:t>
            </a:fld>
            <a:endParaRPr lang="en-US" altLang="en-US"/>
          </a:p>
        </p:txBody>
      </p:sp>
    </p:spTree>
    <p:extLst>
      <p:ext uri="{BB962C8B-B14F-4D97-AF65-F5344CB8AC3E}">
        <p14:creationId xmlns:p14="http://schemas.microsoft.com/office/powerpoint/2010/main" val="1342433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F240-5ADF-4068-BDE3-B2BF1D86BE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9EF9B-99DF-421C-8551-AB12AD1611D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6D84E17-E927-4B9E-86C8-11C8653302E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918477C-4175-4C99-B8E4-DAD7E6A756EF}"/>
              </a:ext>
            </a:extLst>
          </p:cNvPr>
          <p:cNvSpPr>
            <a:spLocks noGrp="1"/>
          </p:cNvSpPr>
          <p:nvPr>
            <p:ph type="sldNum" sz="quarter" idx="12"/>
          </p:nvPr>
        </p:nvSpPr>
        <p:spPr/>
        <p:txBody>
          <a:bodyPr/>
          <a:lstStyle>
            <a:lvl1pPr>
              <a:defRPr/>
            </a:lvl1pPr>
          </a:lstStyle>
          <a:p>
            <a:fld id="{0A10977F-7D59-4ECE-8734-7EC0F2CE5B65}" type="slidenum">
              <a:rPr lang="en-US" altLang="en-US"/>
              <a:pPr/>
              <a:t>‹#›</a:t>
            </a:fld>
            <a:endParaRPr lang="en-US" altLang="en-US"/>
          </a:p>
        </p:txBody>
      </p:sp>
    </p:spTree>
    <p:extLst>
      <p:ext uri="{BB962C8B-B14F-4D97-AF65-F5344CB8AC3E}">
        <p14:creationId xmlns:p14="http://schemas.microsoft.com/office/powerpoint/2010/main" val="381500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427C6-6235-4D2B-B370-A5A91F73A0E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B1FC5EF-5059-47E2-BB46-96371B3B105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B0056AE-D7DD-42DE-8D37-C38800834CD1}"/>
              </a:ext>
            </a:extLst>
          </p:cNvPr>
          <p:cNvSpPr>
            <a:spLocks noGrp="1"/>
          </p:cNvSpPr>
          <p:nvPr>
            <p:ph type="sldNum" sz="quarter" idx="12"/>
          </p:nvPr>
        </p:nvSpPr>
        <p:spPr/>
        <p:txBody>
          <a:bodyPr/>
          <a:lstStyle>
            <a:lvl1pPr>
              <a:defRPr/>
            </a:lvl1pPr>
          </a:lstStyle>
          <a:p>
            <a:fld id="{EA1D6FDF-9893-4FDE-9D22-F166FED7657F}" type="slidenum">
              <a:rPr lang="en-US" altLang="en-US"/>
              <a:pPr/>
              <a:t>‹#›</a:t>
            </a:fld>
            <a:endParaRPr lang="en-US" altLang="en-US"/>
          </a:p>
        </p:txBody>
      </p:sp>
    </p:spTree>
    <p:extLst>
      <p:ext uri="{BB962C8B-B14F-4D97-AF65-F5344CB8AC3E}">
        <p14:creationId xmlns:p14="http://schemas.microsoft.com/office/powerpoint/2010/main" val="3534045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18BD-D126-4109-B621-A89EBD7D16B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1048CB-A9ED-42CD-B5A1-F92286CA780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023C0B-A7E7-401F-9F9E-560C358A294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6B6A96-78FF-499A-95B9-D5956E7E895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B60F202-63CC-47C8-8092-204EC0F200A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033D604-9C27-47DF-87C0-6FC64A049369}"/>
              </a:ext>
            </a:extLst>
          </p:cNvPr>
          <p:cNvSpPr>
            <a:spLocks noGrp="1"/>
          </p:cNvSpPr>
          <p:nvPr>
            <p:ph type="sldNum" sz="quarter" idx="12"/>
          </p:nvPr>
        </p:nvSpPr>
        <p:spPr/>
        <p:txBody>
          <a:bodyPr/>
          <a:lstStyle>
            <a:lvl1pPr>
              <a:defRPr/>
            </a:lvl1pPr>
          </a:lstStyle>
          <a:p>
            <a:fld id="{4F43E47D-EBA2-478C-A304-A828AD21DE5C}" type="slidenum">
              <a:rPr lang="en-US" altLang="en-US"/>
              <a:pPr/>
              <a:t>‹#›</a:t>
            </a:fld>
            <a:endParaRPr lang="en-US" altLang="en-US"/>
          </a:p>
        </p:txBody>
      </p:sp>
    </p:spTree>
    <p:extLst>
      <p:ext uri="{BB962C8B-B14F-4D97-AF65-F5344CB8AC3E}">
        <p14:creationId xmlns:p14="http://schemas.microsoft.com/office/powerpoint/2010/main" val="264061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79B0-D752-4F0B-B971-F02B21273E3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5973DE-6FA2-4F2B-9474-96C5427178A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1A50DF-F311-4F3C-BEF8-124DBB58F6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D5EDB7-6036-4647-95F3-9F687EAD02C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EB9030B-867D-47AF-AD41-E52AF94EF56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0D15C7C-86E1-477C-9D4B-89828947DB22}"/>
              </a:ext>
            </a:extLst>
          </p:cNvPr>
          <p:cNvSpPr>
            <a:spLocks noGrp="1"/>
          </p:cNvSpPr>
          <p:nvPr>
            <p:ph type="sldNum" sz="quarter" idx="12"/>
          </p:nvPr>
        </p:nvSpPr>
        <p:spPr/>
        <p:txBody>
          <a:bodyPr/>
          <a:lstStyle>
            <a:lvl1pPr>
              <a:defRPr/>
            </a:lvl1pPr>
          </a:lstStyle>
          <a:p>
            <a:fld id="{2FFA13EC-C065-4633-83AD-F256632BA74F}" type="slidenum">
              <a:rPr lang="en-US" altLang="en-US"/>
              <a:pPr/>
              <a:t>‹#›</a:t>
            </a:fld>
            <a:endParaRPr lang="en-US" altLang="en-US"/>
          </a:p>
        </p:txBody>
      </p:sp>
    </p:spTree>
    <p:extLst>
      <p:ext uri="{BB962C8B-B14F-4D97-AF65-F5344CB8AC3E}">
        <p14:creationId xmlns:p14="http://schemas.microsoft.com/office/powerpoint/2010/main" val="2279201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47301B5-0ABF-4FDA-A494-E4278CD826EC}"/>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7" name="Rectangle 3">
            <a:extLst>
              <a:ext uri="{FF2B5EF4-FFF2-40B4-BE49-F238E27FC236}">
                <a16:creationId xmlns:a16="http://schemas.microsoft.com/office/drawing/2014/main" id="{979AB4FA-DE91-4D37-B5D7-4D13F5121E69}"/>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3366"/>
                </a:solidFill>
              </a:defRPr>
            </a:lvl1pPr>
          </a:lstStyle>
          <a:p>
            <a:endParaRPr lang="en-US" altLang="en-US"/>
          </a:p>
        </p:txBody>
      </p:sp>
      <p:sp>
        <p:nvSpPr>
          <p:cNvPr id="6148" name="Rectangle 4">
            <a:extLst>
              <a:ext uri="{FF2B5EF4-FFF2-40B4-BE49-F238E27FC236}">
                <a16:creationId xmlns:a16="http://schemas.microsoft.com/office/drawing/2014/main" id="{65A143A0-A644-4AD4-9817-E5175D38C21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3366"/>
                </a:solidFill>
              </a:defRPr>
            </a:lvl1pPr>
          </a:lstStyle>
          <a:p>
            <a:endParaRPr lang="en-US" altLang="en-US"/>
          </a:p>
        </p:txBody>
      </p:sp>
      <p:sp>
        <p:nvSpPr>
          <p:cNvPr id="6149" name="Rectangle 5">
            <a:extLst>
              <a:ext uri="{FF2B5EF4-FFF2-40B4-BE49-F238E27FC236}">
                <a16:creationId xmlns:a16="http://schemas.microsoft.com/office/drawing/2014/main" id="{4DAE7841-4FE5-4227-85E8-61B3EAB6423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3366"/>
                </a:solidFill>
              </a:defRPr>
            </a:lvl1pPr>
          </a:lstStyle>
          <a:p>
            <a:fld id="{517EF44C-99F6-4238-A9F9-12269F059AB5}" type="slidenum">
              <a:rPr lang="en-US" altLang="en-US"/>
              <a:pPr/>
              <a:t>‹#›</a:t>
            </a:fld>
            <a:endParaRPr lang="en-US" altLang="en-US"/>
          </a:p>
        </p:txBody>
      </p:sp>
      <p:sp>
        <p:nvSpPr>
          <p:cNvPr id="6152" name="Rectangle 8">
            <a:extLst>
              <a:ext uri="{FF2B5EF4-FFF2-40B4-BE49-F238E27FC236}">
                <a16:creationId xmlns:a16="http://schemas.microsoft.com/office/drawing/2014/main" id="{3BEA10EE-A95B-425A-81F7-91E2F3DBF193}"/>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2" name="Picture 1">
            <a:extLst>
              <a:ext uri="{FF2B5EF4-FFF2-40B4-BE49-F238E27FC236}">
                <a16:creationId xmlns:a16="http://schemas.microsoft.com/office/drawing/2014/main" id="{DD5F98CA-064F-7F51-86AC-837501588CDE}"/>
              </a:ext>
            </a:extLst>
          </p:cNvPr>
          <p:cNvPicPr>
            <a:picLocks noChangeAspect="1"/>
          </p:cNvPicPr>
          <p:nvPr userDrawn="1"/>
        </p:nvPicPr>
        <p:blipFill>
          <a:blip r:embed="rId14"/>
          <a:stretch>
            <a:fillRect/>
          </a:stretch>
        </p:blipFill>
        <p:spPr>
          <a:xfrm>
            <a:off x="-110169" y="5715000"/>
            <a:ext cx="1344957" cy="1180641"/>
          </a:xfrm>
          <a:prstGeom prst="rect">
            <a:avLst/>
          </a:prstGeom>
        </p:spPr>
      </p:pic>
      <p:pic>
        <p:nvPicPr>
          <p:cNvPr id="3" name="Picture 2">
            <a:extLst>
              <a:ext uri="{FF2B5EF4-FFF2-40B4-BE49-F238E27FC236}">
                <a16:creationId xmlns:a16="http://schemas.microsoft.com/office/drawing/2014/main" id="{3CB1471C-C297-17AC-04E3-17932E1FD468}"/>
              </a:ext>
            </a:extLst>
          </p:cNvPr>
          <p:cNvPicPr>
            <a:picLocks noChangeAspect="1"/>
          </p:cNvPicPr>
          <p:nvPr userDrawn="1"/>
        </p:nvPicPr>
        <p:blipFill>
          <a:blip r:embed="rId15"/>
          <a:stretch>
            <a:fillRect/>
          </a:stretch>
        </p:blipFill>
        <p:spPr>
          <a:xfrm>
            <a:off x="0" y="0"/>
            <a:ext cx="1066800" cy="10668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ftr="0" dt="0"/>
  <p:txStyles>
    <p:titleStyle>
      <a:lvl1pPr algn="ctr" rtl="0" eaLnBrk="1" fontAlgn="base" hangingPunct="1">
        <a:spcBef>
          <a:spcPct val="0"/>
        </a:spcBef>
        <a:spcAft>
          <a:spcPct val="0"/>
        </a:spcAft>
        <a:defRPr sz="4400" b="1" kern="1200">
          <a:solidFill>
            <a:srgbClr val="003366"/>
          </a:solidFill>
          <a:latin typeface="+mj-lt"/>
          <a:ea typeface="+mj-ea"/>
          <a:cs typeface="+mj-cs"/>
        </a:defRPr>
      </a:lvl1pPr>
      <a:lvl2pPr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2pPr>
      <a:lvl3pPr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3pPr>
      <a:lvl4pPr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4pPr>
      <a:lvl5pPr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5pPr>
      <a:lvl6pPr marL="457200"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6pPr>
      <a:lvl7pPr marL="914400"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7pPr>
      <a:lvl8pPr marL="1371600"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8pPr>
      <a:lvl9pPr marL="1828800"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b="1" kern="1200">
          <a:solidFill>
            <a:srgbClr val="003366"/>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003366"/>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003366"/>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003366"/>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outdoorindustry.org/wp-content/uploads/2015/03/2022-Outdoor-Participation-Trends-Report-1.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a6Qy5sVRCtk" TargetMode="External"/><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americancanoe.org/"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hyperlink" Target="http://wow.uscgaux.info/content.php?unit=B-DEPT&amp;category=for-paddler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hyperlink" Target="https://www.boatus.org/life-jacket-loaner/state-requirements/#state-hold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71801"/>
            <a:ext cx="7772400" cy="1828800"/>
          </a:xfrm>
        </p:spPr>
        <p:txBody>
          <a:bodyPr>
            <a:normAutofit/>
          </a:bodyPr>
          <a:lstStyle/>
          <a:p>
            <a:r>
              <a:rPr lang="en-US" dirty="0"/>
              <a:t>A Paddler’s Guide to Safety</a:t>
            </a:r>
          </a:p>
        </p:txBody>
      </p:sp>
      <p:sp>
        <p:nvSpPr>
          <p:cNvPr id="3" name="Subtitle 2"/>
          <p:cNvSpPr>
            <a:spLocks noGrp="1"/>
          </p:cNvSpPr>
          <p:nvPr>
            <p:ph type="subTitle" idx="1"/>
          </p:nvPr>
        </p:nvSpPr>
        <p:spPr>
          <a:xfrm>
            <a:off x="1371600" y="5284066"/>
            <a:ext cx="6400800" cy="1470025"/>
          </a:xfrm>
        </p:spPr>
        <p:txBody>
          <a:bodyPr>
            <a:normAutofit/>
          </a:bodyPr>
          <a:lstStyle/>
          <a:p>
            <a:r>
              <a:rPr lang="en-US" sz="2000" dirty="0">
                <a:latin typeface="+mj-lt"/>
              </a:rPr>
              <a:t>U.S. Coast Guard Auxiliary, in cooperation with the</a:t>
            </a:r>
          </a:p>
          <a:p>
            <a:r>
              <a:rPr lang="en-US" sz="2000" dirty="0">
                <a:latin typeface="+mj-lt"/>
              </a:rPr>
              <a:t>American Canoe Association</a:t>
            </a:r>
          </a:p>
          <a:p>
            <a:r>
              <a:rPr lang="en-US" sz="1600" b="1" dirty="0">
                <a:latin typeface="+mj-lt"/>
              </a:rPr>
              <a:t>2023</a:t>
            </a:r>
          </a:p>
        </p:txBody>
      </p:sp>
      <p:sp>
        <p:nvSpPr>
          <p:cNvPr id="7" name="TextBox 6">
            <a:extLst>
              <a:ext uri="{FF2B5EF4-FFF2-40B4-BE49-F238E27FC236}">
                <a16:creationId xmlns:a16="http://schemas.microsoft.com/office/drawing/2014/main" id="{218038EC-33F7-A4B7-6973-1972640223F9}"/>
              </a:ext>
            </a:extLst>
          </p:cNvPr>
          <p:cNvSpPr txBox="1"/>
          <p:nvPr/>
        </p:nvSpPr>
        <p:spPr>
          <a:xfrm>
            <a:off x="3657600" y="1064029"/>
            <a:ext cx="184731" cy="369332"/>
          </a:xfrm>
          <a:prstGeom prst="rect">
            <a:avLst/>
          </a:prstGeom>
          <a:noFill/>
        </p:spPr>
        <p:txBody>
          <a:bodyPr wrap="none" rtlCol="0">
            <a:spAutoFit/>
          </a:bodyPr>
          <a:lstStyle/>
          <a:p>
            <a:endParaRPr lang="en-US" dirty="0"/>
          </a:p>
        </p:txBody>
      </p:sp>
      <p:pic>
        <p:nvPicPr>
          <p:cNvPr id="5" name="Picture 4" descr="A picture containing text&#10;&#10;Description automatically generated">
            <a:extLst>
              <a:ext uri="{FF2B5EF4-FFF2-40B4-BE49-F238E27FC236}">
                <a16:creationId xmlns:a16="http://schemas.microsoft.com/office/drawing/2014/main" id="{0364F58E-FC9A-470C-192F-94FF6EF48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934" y="290331"/>
            <a:ext cx="1395558" cy="1143029"/>
          </a:xfrm>
          <a:prstGeom prst="rect">
            <a:avLst/>
          </a:prstGeom>
        </p:spPr>
      </p:pic>
      <p:pic>
        <p:nvPicPr>
          <p:cNvPr id="6" name="Picture 5">
            <a:extLst>
              <a:ext uri="{FF2B5EF4-FFF2-40B4-BE49-F238E27FC236}">
                <a16:creationId xmlns:a16="http://schemas.microsoft.com/office/drawing/2014/main" id="{C0E9B202-8BE7-5C57-BA1C-B3B3B2EB8D0E}"/>
              </a:ext>
            </a:extLst>
          </p:cNvPr>
          <p:cNvPicPr>
            <a:picLocks noChangeAspect="1"/>
          </p:cNvPicPr>
          <p:nvPr/>
        </p:nvPicPr>
        <p:blipFill>
          <a:blip r:embed="rId4"/>
          <a:stretch>
            <a:fillRect/>
          </a:stretch>
        </p:blipFill>
        <p:spPr>
          <a:xfrm>
            <a:off x="2608925" y="-228600"/>
            <a:ext cx="3410876" cy="3367821"/>
          </a:xfrm>
          <a:prstGeom prst="rect">
            <a:avLst/>
          </a:prstGeom>
        </p:spPr>
      </p:pic>
    </p:spTree>
    <p:extLst>
      <p:ext uri="{BB962C8B-B14F-4D97-AF65-F5344CB8AC3E}">
        <p14:creationId xmlns:p14="http://schemas.microsoft.com/office/powerpoint/2010/main" val="1991595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C914-89CF-BD56-EFE9-958234E19683}"/>
              </a:ext>
            </a:extLst>
          </p:cNvPr>
          <p:cNvSpPr>
            <a:spLocks noGrp="1"/>
          </p:cNvSpPr>
          <p:nvPr>
            <p:ph type="title"/>
          </p:nvPr>
        </p:nvSpPr>
        <p:spPr>
          <a:xfrm>
            <a:off x="990600" y="172453"/>
            <a:ext cx="7772400" cy="1143000"/>
          </a:xfrm>
        </p:spPr>
        <p:txBody>
          <a:bodyPr>
            <a:normAutofit fontScale="90000"/>
          </a:bodyPr>
          <a:lstStyle/>
          <a:p>
            <a:r>
              <a:rPr lang="en-US" dirty="0"/>
              <a:t>Life Jackets:</a:t>
            </a:r>
            <a:br>
              <a:rPr lang="en-US" dirty="0"/>
            </a:br>
            <a:r>
              <a:rPr lang="en-US" dirty="0"/>
              <a:t>Comfort and Fit</a:t>
            </a:r>
          </a:p>
        </p:txBody>
      </p:sp>
      <p:sp>
        <p:nvSpPr>
          <p:cNvPr id="3" name="Content Placeholder 2">
            <a:extLst>
              <a:ext uri="{FF2B5EF4-FFF2-40B4-BE49-F238E27FC236}">
                <a16:creationId xmlns:a16="http://schemas.microsoft.com/office/drawing/2014/main" id="{9C36940D-5367-C774-2E10-6B1A279F2406}"/>
              </a:ext>
            </a:extLst>
          </p:cNvPr>
          <p:cNvSpPr>
            <a:spLocks noGrp="1"/>
          </p:cNvSpPr>
          <p:nvPr>
            <p:ph idx="1"/>
          </p:nvPr>
        </p:nvSpPr>
        <p:spPr>
          <a:xfrm>
            <a:off x="1022684" y="1729122"/>
            <a:ext cx="5867400" cy="4366878"/>
          </a:xfrm>
        </p:spPr>
        <p:txBody>
          <a:bodyPr>
            <a:noAutofit/>
          </a:bodyPr>
          <a:lstStyle/>
          <a:p>
            <a:r>
              <a:rPr lang="en-US" dirty="0">
                <a:latin typeface="+mj-lt"/>
              </a:rPr>
              <a:t>Need to be fitted correctly</a:t>
            </a:r>
          </a:p>
          <a:p>
            <a:r>
              <a:rPr lang="en-US" dirty="0">
                <a:latin typeface="+mj-lt"/>
              </a:rPr>
              <a:t>Comfort - we wear</a:t>
            </a:r>
            <a:br>
              <a:rPr lang="en-US" dirty="0">
                <a:latin typeface="+mj-lt"/>
              </a:rPr>
            </a:br>
            <a:r>
              <a:rPr lang="en-US" dirty="0">
                <a:latin typeface="+mj-lt"/>
              </a:rPr>
              <a:t>what is comfortable</a:t>
            </a:r>
          </a:p>
          <a:p>
            <a:r>
              <a:rPr lang="en-US" dirty="0">
                <a:latin typeface="+mj-lt"/>
              </a:rPr>
              <a:t>Should fit snugly —especially for children</a:t>
            </a:r>
          </a:p>
          <a:p>
            <a:r>
              <a:rPr lang="en-US" dirty="0">
                <a:latin typeface="+mj-lt"/>
              </a:rPr>
              <a:t>Inflatables are a poor choice</a:t>
            </a:r>
          </a:p>
        </p:txBody>
      </p:sp>
      <p:sp>
        <p:nvSpPr>
          <p:cNvPr id="4" name="Slide Number Placeholder 3">
            <a:extLst>
              <a:ext uri="{FF2B5EF4-FFF2-40B4-BE49-F238E27FC236}">
                <a16:creationId xmlns:a16="http://schemas.microsoft.com/office/drawing/2014/main" id="{F79BBDAC-D213-665B-D9A8-8CCD2A5DA117}"/>
              </a:ext>
            </a:extLst>
          </p:cNvPr>
          <p:cNvSpPr>
            <a:spLocks noGrp="1"/>
          </p:cNvSpPr>
          <p:nvPr>
            <p:ph type="sldNum" sz="quarter" idx="12"/>
          </p:nvPr>
        </p:nvSpPr>
        <p:spPr/>
        <p:txBody>
          <a:bodyPr/>
          <a:lstStyle/>
          <a:p>
            <a:fld id="{380ED3A3-BA43-43DE-9A59-7E0E033A89EB}" type="slidenum">
              <a:rPr lang="en-US" smtClean="0"/>
              <a:t>10</a:t>
            </a:fld>
            <a:endParaRPr lang="en-US"/>
          </a:p>
        </p:txBody>
      </p:sp>
      <p:pic>
        <p:nvPicPr>
          <p:cNvPr id="1026" name="Picture 2" descr="Zoom Image">
            <a:extLst>
              <a:ext uri="{FF2B5EF4-FFF2-40B4-BE49-F238E27FC236}">
                <a16:creationId xmlns:a16="http://schemas.microsoft.com/office/drawing/2014/main" id="{D47CF859-5E53-3C17-BF58-DB64D0576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424279"/>
            <a:ext cx="2555542" cy="2555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32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432E2-4C05-070D-4D33-D4982243688B}"/>
              </a:ext>
            </a:extLst>
          </p:cNvPr>
          <p:cNvSpPr>
            <a:spLocks noGrp="1"/>
          </p:cNvSpPr>
          <p:nvPr>
            <p:ph type="title"/>
          </p:nvPr>
        </p:nvSpPr>
        <p:spPr>
          <a:xfrm>
            <a:off x="1371600" y="381000"/>
            <a:ext cx="7114674" cy="1143000"/>
          </a:xfrm>
        </p:spPr>
        <p:txBody>
          <a:bodyPr/>
          <a:lstStyle/>
          <a:p>
            <a:r>
              <a:rPr lang="en-US" dirty="0"/>
              <a:t>Basic Terminology</a:t>
            </a:r>
          </a:p>
        </p:txBody>
      </p:sp>
      <p:sp>
        <p:nvSpPr>
          <p:cNvPr id="3" name="Content Placeholder 2">
            <a:extLst>
              <a:ext uri="{FF2B5EF4-FFF2-40B4-BE49-F238E27FC236}">
                <a16:creationId xmlns:a16="http://schemas.microsoft.com/office/drawing/2014/main" id="{79ACCD56-0BF8-31D7-6B45-59430993FF04}"/>
              </a:ext>
            </a:extLst>
          </p:cNvPr>
          <p:cNvSpPr>
            <a:spLocks noGrp="1"/>
          </p:cNvSpPr>
          <p:nvPr>
            <p:ph idx="1"/>
          </p:nvPr>
        </p:nvSpPr>
        <p:spPr>
          <a:xfrm>
            <a:off x="1371600" y="1524000"/>
            <a:ext cx="7315200" cy="4602163"/>
          </a:xfrm>
        </p:spPr>
        <p:txBody>
          <a:bodyPr>
            <a:noAutofit/>
          </a:bodyPr>
          <a:lstStyle/>
          <a:p>
            <a:r>
              <a:rPr lang="en-US" dirty="0">
                <a:latin typeface="+mj-lt"/>
              </a:rPr>
              <a:t>Bow/Stern</a:t>
            </a:r>
          </a:p>
          <a:p>
            <a:r>
              <a:rPr lang="en-US" dirty="0">
                <a:latin typeface="+mj-lt"/>
              </a:rPr>
              <a:t>Beam/Length/Draft/Freeboard</a:t>
            </a:r>
          </a:p>
          <a:p>
            <a:r>
              <a:rPr lang="en-US" dirty="0">
                <a:latin typeface="+mj-lt"/>
              </a:rPr>
              <a:t>Cockpit/Coaming</a:t>
            </a:r>
          </a:p>
          <a:p>
            <a:r>
              <a:rPr lang="en-US" dirty="0">
                <a:latin typeface="+mj-lt"/>
              </a:rPr>
              <a:t>Bulkhead</a:t>
            </a:r>
          </a:p>
          <a:p>
            <a:r>
              <a:rPr lang="en-US" dirty="0">
                <a:latin typeface="+mj-lt"/>
              </a:rPr>
              <a:t>Hatch</a:t>
            </a:r>
          </a:p>
          <a:p>
            <a:r>
              <a:rPr lang="en-US" dirty="0">
                <a:latin typeface="+mj-lt"/>
              </a:rPr>
              <a:t>Deck/</a:t>
            </a:r>
            <a:r>
              <a:rPr lang="en-US" dirty="0" err="1">
                <a:latin typeface="+mj-lt"/>
              </a:rPr>
              <a:t>Deckline</a:t>
            </a:r>
            <a:endParaRPr lang="en-US" dirty="0">
              <a:latin typeface="+mj-lt"/>
            </a:endParaRPr>
          </a:p>
          <a:p>
            <a:r>
              <a:rPr lang="en-US" dirty="0">
                <a:latin typeface="+mj-lt"/>
              </a:rPr>
              <a:t>Rudder</a:t>
            </a:r>
          </a:p>
          <a:p>
            <a:r>
              <a:rPr lang="en-US" dirty="0">
                <a:latin typeface="+mj-lt"/>
              </a:rPr>
              <a:t>Port/Starboard</a:t>
            </a:r>
          </a:p>
        </p:txBody>
      </p:sp>
      <p:sp>
        <p:nvSpPr>
          <p:cNvPr id="4" name="Slide Number Placeholder 3">
            <a:extLst>
              <a:ext uri="{FF2B5EF4-FFF2-40B4-BE49-F238E27FC236}">
                <a16:creationId xmlns:a16="http://schemas.microsoft.com/office/drawing/2014/main" id="{6CEEF70A-A519-6B09-B2AD-508F9EA10E4E}"/>
              </a:ext>
            </a:extLst>
          </p:cNvPr>
          <p:cNvSpPr>
            <a:spLocks noGrp="1"/>
          </p:cNvSpPr>
          <p:nvPr>
            <p:ph type="sldNum" sz="quarter" idx="12"/>
          </p:nvPr>
        </p:nvSpPr>
        <p:spPr/>
        <p:txBody>
          <a:bodyPr/>
          <a:lstStyle/>
          <a:p>
            <a:fld id="{380ED3A3-BA43-43DE-9A59-7E0E033A89EB}" type="slidenum">
              <a:rPr lang="en-US" smtClean="0"/>
              <a:t>11</a:t>
            </a:fld>
            <a:endParaRPr lang="en-US"/>
          </a:p>
        </p:txBody>
      </p:sp>
      <p:pic>
        <p:nvPicPr>
          <p:cNvPr id="5" name="Picture 2">
            <a:extLst>
              <a:ext uri="{FF2B5EF4-FFF2-40B4-BE49-F238E27FC236}">
                <a16:creationId xmlns:a16="http://schemas.microsoft.com/office/drawing/2014/main" id="{15B3116D-A9FA-61A0-8A78-A1139A6038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949" y="3200400"/>
            <a:ext cx="3869018" cy="298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30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381000"/>
            <a:ext cx="6517387" cy="1143000"/>
          </a:xfrm>
        </p:spPr>
        <p:txBody>
          <a:bodyPr>
            <a:normAutofit/>
          </a:bodyPr>
          <a:lstStyle/>
          <a:p>
            <a:r>
              <a:rPr lang="en-US" sz="4000" dirty="0"/>
              <a:t>Buoyancy is Critical</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1662" y="304800"/>
            <a:ext cx="1219901" cy="121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80ED3A3-BA43-43DE-9A59-7E0E033A89EB}" type="slidenum">
              <a:rPr lang="en-US" smtClean="0"/>
              <a:t>12</a:t>
            </a:fld>
            <a:endParaRPr lang="en-US"/>
          </a:p>
        </p:txBody>
      </p:sp>
      <p:sp>
        <p:nvSpPr>
          <p:cNvPr id="10" name="Content Placeholder 2">
            <a:extLst>
              <a:ext uri="{FF2B5EF4-FFF2-40B4-BE49-F238E27FC236}">
                <a16:creationId xmlns:a16="http://schemas.microsoft.com/office/drawing/2014/main" id="{F2836658-A40E-26EF-724D-91793A52FE7D}"/>
              </a:ext>
            </a:extLst>
          </p:cNvPr>
          <p:cNvSpPr txBox="1">
            <a:spLocks/>
          </p:cNvSpPr>
          <p:nvPr/>
        </p:nvSpPr>
        <p:spPr>
          <a:xfrm>
            <a:off x="1295399" y="2030941"/>
            <a:ext cx="7656164" cy="452225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solidFill>
                  <a:srgbClr val="003366"/>
                </a:solidFill>
                <a:latin typeface="+mj-lt"/>
              </a:rPr>
              <a:t>How should craft handle when swamped?</a:t>
            </a:r>
          </a:p>
          <a:p>
            <a:pPr lvl="1"/>
            <a:r>
              <a:rPr lang="en-US" sz="3200" b="1" dirty="0">
                <a:solidFill>
                  <a:srgbClr val="003366"/>
                </a:solidFill>
                <a:latin typeface="+mj-lt"/>
              </a:rPr>
              <a:t>Can I de-water and re-enter?</a:t>
            </a:r>
          </a:p>
          <a:p>
            <a:pPr lvl="1"/>
            <a:r>
              <a:rPr lang="en-US" sz="3200" b="1" dirty="0">
                <a:solidFill>
                  <a:srgbClr val="003366"/>
                </a:solidFill>
                <a:latin typeface="+mj-lt"/>
              </a:rPr>
              <a:t>Does it have bulkheads and</a:t>
            </a:r>
            <a:br>
              <a:rPr lang="en-US" sz="3200" b="1" dirty="0">
                <a:solidFill>
                  <a:srgbClr val="003366"/>
                </a:solidFill>
                <a:latin typeface="+mj-lt"/>
              </a:rPr>
            </a:br>
            <a:r>
              <a:rPr lang="en-US" sz="3200" b="1" dirty="0">
                <a:solidFill>
                  <a:srgbClr val="003366"/>
                </a:solidFill>
                <a:latin typeface="+mj-lt"/>
              </a:rPr>
              <a:t>do they leak?</a:t>
            </a:r>
          </a:p>
          <a:p>
            <a:pPr lvl="1"/>
            <a:r>
              <a:rPr lang="en-US" sz="3200" b="1" dirty="0">
                <a:solidFill>
                  <a:srgbClr val="003366"/>
                </a:solidFill>
                <a:latin typeface="+mj-lt"/>
              </a:rPr>
              <a:t>Are hatches secure?</a:t>
            </a:r>
          </a:p>
          <a:p>
            <a:pPr lvl="1"/>
            <a:r>
              <a:rPr lang="en-US" sz="3200" b="1" dirty="0">
                <a:solidFill>
                  <a:srgbClr val="003366"/>
                </a:solidFill>
                <a:latin typeface="+mj-lt"/>
              </a:rPr>
              <a:t>Can buoyancy be improved with float bags</a:t>
            </a:r>
            <a:r>
              <a:rPr lang="en-US" sz="3200" dirty="0">
                <a:solidFill>
                  <a:srgbClr val="002060"/>
                </a:solidFill>
                <a:latin typeface="+mj-lt"/>
              </a:rPr>
              <a:t>?</a:t>
            </a:r>
          </a:p>
          <a:p>
            <a:endParaRPr lang="en-US" dirty="0"/>
          </a:p>
        </p:txBody>
      </p:sp>
    </p:spTree>
    <p:extLst>
      <p:ext uri="{BB962C8B-B14F-4D97-AF65-F5344CB8AC3E}">
        <p14:creationId xmlns:p14="http://schemas.microsoft.com/office/powerpoint/2010/main" val="4180603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F067-9007-0E61-A29A-FB162D458764}"/>
              </a:ext>
            </a:extLst>
          </p:cNvPr>
          <p:cNvSpPr>
            <a:spLocks noGrp="1"/>
          </p:cNvSpPr>
          <p:nvPr>
            <p:ph type="title"/>
          </p:nvPr>
        </p:nvSpPr>
        <p:spPr>
          <a:xfrm>
            <a:off x="1170709" y="533400"/>
            <a:ext cx="7772400" cy="762001"/>
          </a:xfrm>
        </p:spPr>
        <p:txBody>
          <a:bodyPr>
            <a:normAutofit/>
          </a:bodyPr>
          <a:lstStyle/>
          <a:p>
            <a:r>
              <a:rPr lang="en-US" sz="4000" dirty="0"/>
              <a:t>Types of Vessels</a:t>
            </a:r>
          </a:p>
        </p:txBody>
      </p:sp>
      <p:sp>
        <p:nvSpPr>
          <p:cNvPr id="3" name="Content Placeholder 2">
            <a:extLst>
              <a:ext uri="{FF2B5EF4-FFF2-40B4-BE49-F238E27FC236}">
                <a16:creationId xmlns:a16="http://schemas.microsoft.com/office/drawing/2014/main" id="{B81B42C1-C33B-0EAC-6BC0-96EBCDFAE324}"/>
              </a:ext>
            </a:extLst>
          </p:cNvPr>
          <p:cNvSpPr>
            <a:spLocks noGrp="1"/>
          </p:cNvSpPr>
          <p:nvPr>
            <p:ph idx="1"/>
          </p:nvPr>
        </p:nvSpPr>
        <p:spPr>
          <a:xfrm>
            <a:off x="1600200" y="1676400"/>
            <a:ext cx="7342909" cy="1981198"/>
          </a:xfrm>
        </p:spPr>
        <p:txBody>
          <a:bodyPr>
            <a:noAutofit/>
          </a:bodyPr>
          <a:lstStyle/>
          <a:p>
            <a:pPr>
              <a:spcBef>
                <a:spcPts val="530"/>
              </a:spcBef>
            </a:pPr>
            <a:r>
              <a:rPr lang="en-US" dirty="0">
                <a:latin typeface="+mj-lt"/>
              </a:rPr>
              <a:t>Recreational/beginner kayaks</a:t>
            </a:r>
          </a:p>
          <a:p>
            <a:pPr lvl="1">
              <a:spcBef>
                <a:spcPts val="530"/>
              </a:spcBef>
            </a:pPr>
            <a:r>
              <a:rPr lang="en-US" sz="3200" dirty="0">
                <a:latin typeface="+mj-lt"/>
              </a:rPr>
              <a:t>Sit inside</a:t>
            </a:r>
          </a:p>
          <a:p>
            <a:pPr lvl="1">
              <a:spcBef>
                <a:spcPts val="530"/>
              </a:spcBef>
            </a:pPr>
            <a:r>
              <a:rPr lang="en-US" sz="3200" dirty="0">
                <a:latin typeface="+mj-lt"/>
              </a:rPr>
              <a:t>Sit-on-top</a:t>
            </a:r>
          </a:p>
        </p:txBody>
      </p:sp>
      <p:sp>
        <p:nvSpPr>
          <p:cNvPr id="4" name="Slide Number Placeholder 3">
            <a:extLst>
              <a:ext uri="{FF2B5EF4-FFF2-40B4-BE49-F238E27FC236}">
                <a16:creationId xmlns:a16="http://schemas.microsoft.com/office/drawing/2014/main" id="{4391471E-C836-138F-5E31-29AB97DB75BD}"/>
              </a:ext>
            </a:extLst>
          </p:cNvPr>
          <p:cNvSpPr>
            <a:spLocks noGrp="1"/>
          </p:cNvSpPr>
          <p:nvPr>
            <p:ph type="sldNum" sz="quarter" idx="12"/>
          </p:nvPr>
        </p:nvSpPr>
        <p:spPr/>
        <p:txBody>
          <a:bodyPr/>
          <a:lstStyle/>
          <a:p>
            <a:fld id="{380ED3A3-BA43-43DE-9A59-7E0E033A89EB}" type="slidenum">
              <a:rPr lang="en-US" smtClean="0"/>
              <a:t>13</a:t>
            </a:fld>
            <a:endParaRPr lang="en-US"/>
          </a:p>
        </p:txBody>
      </p:sp>
      <p:pic>
        <p:nvPicPr>
          <p:cNvPr id="1026" name="Picture 2" descr="Sun Dolphin Aruba 10 Sit-In Kayak | DICK'S Sporting Goods">
            <a:extLst>
              <a:ext uri="{FF2B5EF4-FFF2-40B4-BE49-F238E27FC236}">
                <a16:creationId xmlns:a16="http://schemas.microsoft.com/office/drawing/2014/main" id="{2BA1BD2E-F1E5-0359-BD95-CA2464B69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327" y="3855026"/>
            <a:ext cx="3550171" cy="23933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733C45-6426-BF89-EE4F-AD7E947CC056}"/>
              </a:ext>
            </a:extLst>
          </p:cNvPr>
          <p:cNvSpPr txBox="1"/>
          <p:nvPr/>
        </p:nvSpPr>
        <p:spPr>
          <a:xfrm>
            <a:off x="2286000" y="3198168"/>
            <a:ext cx="4572000" cy="461665"/>
          </a:xfrm>
          <a:prstGeom prst="rect">
            <a:avLst/>
          </a:prstGeom>
          <a:noFill/>
        </p:spPr>
        <p:txBody>
          <a:bodyPr wrap="square">
            <a:spAutoFit/>
          </a:bodyPr>
          <a:lstStyle/>
          <a:p>
            <a:endParaRPr lang="en-US" dirty="0"/>
          </a:p>
        </p:txBody>
      </p:sp>
      <p:pic>
        <p:nvPicPr>
          <p:cNvPr id="8" name="Picture 7">
            <a:extLst>
              <a:ext uri="{FF2B5EF4-FFF2-40B4-BE49-F238E27FC236}">
                <a16:creationId xmlns:a16="http://schemas.microsoft.com/office/drawing/2014/main" id="{990A927D-4989-BF68-5012-4E57628F408A}"/>
              </a:ext>
            </a:extLst>
          </p:cNvPr>
          <p:cNvPicPr>
            <a:picLocks noChangeAspect="1"/>
          </p:cNvPicPr>
          <p:nvPr/>
        </p:nvPicPr>
        <p:blipFill>
          <a:blip r:embed="rId4"/>
          <a:stretch>
            <a:fillRect/>
          </a:stretch>
        </p:blipFill>
        <p:spPr>
          <a:xfrm>
            <a:off x="4495490" y="3177386"/>
            <a:ext cx="4447619" cy="2933333"/>
          </a:xfrm>
          <a:prstGeom prst="rect">
            <a:avLst/>
          </a:prstGeom>
        </p:spPr>
      </p:pic>
    </p:spTree>
    <p:extLst>
      <p:ext uri="{BB962C8B-B14F-4D97-AF65-F5344CB8AC3E}">
        <p14:creationId xmlns:p14="http://schemas.microsoft.com/office/powerpoint/2010/main" val="2281218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F067-9007-0E61-A29A-FB162D458764}"/>
              </a:ext>
            </a:extLst>
          </p:cNvPr>
          <p:cNvSpPr>
            <a:spLocks noGrp="1"/>
          </p:cNvSpPr>
          <p:nvPr>
            <p:ph type="title"/>
          </p:nvPr>
        </p:nvSpPr>
        <p:spPr>
          <a:xfrm>
            <a:off x="685800" y="533399"/>
            <a:ext cx="7772400" cy="762001"/>
          </a:xfrm>
        </p:spPr>
        <p:txBody>
          <a:bodyPr>
            <a:normAutofit/>
          </a:bodyPr>
          <a:lstStyle/>
          <a:p>
            <a:r>
              <a:rPr lang="en-US" sz="4000" dirty="0"/>
              <a:t>Types of Vessels</a:t>
            </a:r>
          </a:p>
        </p:txBody>
      </p:sp>
      <p:sp>
        <p:nvSpPr>
          <p:cNvPr id="3" name="Content Placeholder 2">
            <a:extLst>
              <a:ext uri="{FF2B5EF4-FFF2-40B4-BE49-F238E27FC236}">
                <a16:creationId xmlns:a16="http://schemas.microsoft.com/office/drawing/2014/main" id="{B81B42C1-C33B-0EAC-6BC0-96EBCDFAE324}"/>
              </a:ext>
            </a:extLst>
          </p:cNvPr>
          <p:cNvSpPr>
            <a:spLocks noGrp="1"/>
          </p:cNvSpPr>
          <p:nvPr>
            <p:ph idx="1"/>
          </p:nvPr>
        </p:nvSpPr>
        <p:spPr>
          <a:xfrm>
            <a:off x="1794164" y="1714501"/>
            <a:ext cx="7342909" cy="2514598"/>
          </a:xfrm>
        </p:spPr>
        <p:txBody>
          <a:bodyPr>
            <a:noAutofit/>
          </a:bodyPr>
          <a:lstStyle/>
          <a:p>
            <a:pPr>
              <a:spcBef>
                <a:spcPts val="530"/>
              </a:spcBef>
            </a:pPr>
            <a:r>
              <a:rPr lang="en-US" dirty="0">
                <a:latin typeface="+mj-lt"/>
              </a:rPr>
              <a:t>Intermediate to advanced kayaks</a:t>
            </a:r>
          </a:p>
          <a:p>
            <a:pPr lvl="1">
              <a:spcBef>
                <a:spcPts val="530"/>
              </a:spcBef>
            </a:pPr>
            <a:r>
              <a:rPr lang="en-US" sz="3200" dirty="0">
                <a:latin typeface="+mj-lt"/>
              </a:rPr>
              <a:t>Sea kayaks</a:t>
            </a:r>
          </a:p>
          <a:p>
            <a:pPr lvl="1">
              <a:spcBef>
                <a:spcPts val="530"/>
              </a:spcBef>
            </a:pPr>
            <a:r>
              <a:rPr lang="en-US" sz="3200" dirty="0">
                <a:latin typeface="+mj-lt"/>
              </a:rPr>
              <a:t>White water</a:t>
            </a:r>
          </a:p>
        </p:txBody>
      </p:sp>
      <p:sp>
        <p:nvSpPr>
          <p:cNvPr id="4" name="Slide Number Placeholder 3">
            <a:extLst>
              <a:ext uri="{FF2B5EF4-FFF2-40B4-BE49-F238E27FC236}">
                <a16:creationId xmlns:a16="http://schemas.microsoft.com/office/drawing/2014/main" id="{4391471E-C836-138F-5E31-29AB97DB75BD}"/>
              </a:ext>
            </a:extLst>
          </p:cNvPr>
          <p:cNvSpPr>
            <a:spLocks noGrp="1"/>
          </p:cNvSpPr>
          <p:nvPr>
            <p:ph type="sldNum" sz="quarter" idx="12"/>
          </p:nvPr>
        </p:nvSpPr>
        <p:spPr/>
        <p:txBody>
          <a:bodyPr/>
          <a:lstStyle/>
          <a:p>
            <a:fld id="{380ED3A3-BA43-43DE-9A59-7E0E033A89EB}" type="slidenum">
              <a:rPr lang="en-US" smtClean="0"/>
              <a:t>14</a:t>
            </a:fld>
            <a:endParaRPr lang="en-US"/>
          </a:p>
        </p:txBody>
      </p:sp>
      <p:pic>
        <p:nvPicPr>
          <p:cNvPr id="2050" name="Picture 2" descr="Sea Kayak Pictures | Download Free Images on Unsplash">
            <a:extLst>
              <a:ext uri="{FF2B5EF4-FFF2-40B4-BE49-F238E27FC236}">
                <a16:creationId xmlns:a16="http://schemas.microsoft.com/office/drawing/2014/main" id="{EF2912F4-C1DC-2C9D-3974-0AD853C9E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891" y="4229099"/>
            <a:ext cx="3257552" cy="21717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yaking White Water Pictures | Download Free Images on Unsplash">
            <a:extLst>
              <a:ext uri="{FF2B5EF4-FFF2-40B4-BE49-F238E27FC236}">
                <a16:creationId xmlns:a16="http://schemas.microsoft.com/office/drawing/2014/main" id="{9805E04A-B746-511A-47E3-759EB07E4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279" y="3463636"/>
            <a:ext cx="3389554" cy="22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3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yellow canoe on body of water photo – Free Canada Image on Unsplash">
            <a:extLst>
              <a:ext uri="{FF2B5EF4-FFF2-40B4-BE49-F238E27FC236}">
                <a16:creationId xmlns:a16="http://schemas.microsoft.com/office/drawing/2014/main" id="{FC87845B-D76F-9EC3-A200-8DCC89D8D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919" y="5048249"/>
            <a:ext cx="2403764" cy="160250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ayak Fishing Pictures | Download Free Images on Unsplash">
            <a:extLst>
              <a:ext uri="{FF2B5EF4-FFF2-40B4-BE49-F238E27FC236}">
                <a16:creationId xmlns:a16="http://schemas.microsoft.com/office/drawing/2014/main" id="{CE0213E7-41CB-99C4-2E6F-D9E6FFDD48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9718" y="4301834"/>
            <a:ext cx="2403764" cy="16025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575F067-9007-0E61-A29A-FB162D458764}"/>
              </a:ext>
            </a:extLst>
          </p:cNvPr>
          <p:cNvSpPr>
            <a:spLocks noGrp="1"/>
          </p:cNvSpPr>
          <p:nvPr>
            <p:ph type="title"/>
          </p:nvPr>
        </p:nvSpPr>
        <p:spPr>
          <a:xfrm>
            <a:off x="1295400" y="533399"/>
            <a:ext cx="7772400" cy="762001"/>
          </a:xfrm>
        </p:spPr>
        <p:txBody>
          <a:bodyPr>
            <a:normAutofit/>
          </a:bodyPr>
          <a:lstStyle/>
          <a:p>
            <a:r>
              <a:rPr lang="en-US" sz="4000" dirty="0"/>
              <a:t>Types of Vessels</a:t>
            </a:r>
          </a:p>
        </p:txBody>
      </p:sp>
      <p:sp>
        <p:nvSpPr>
          <p:cNvPr id="3" name="Content Placeholder 2">
            <a:extLst>
              <a:ext uri="{FF2B5EF4-FFF2-40B4-BE49-F238E27FC236}">
                <a16:creationId xmlns:a16="http://schemas.microsoft.com/office/drawing/2014/main" id="{B81B42C1-C33B-0EAC-6BC0-96EBCDFAE324}"/>
              </a:ext>
            </a:extLst>
          </p:cNvPr>
          <p:cNvSpPr>
            <a:spLocks noGrp="1"/>
          </p:cNvSpPr>
          <p:nvPr>
            <p:ph idx="1"/>
          </p:nvPr>
        </p:nvSpPr>
        <p:spPr>
          <a:xfrm>
            <a:off x="1600200" y="1600200"/>
            <a:ext cx="7342909" cy="2666998"/>
          </a:xfrm>
        </p:spPr>
        <p:txBody>
          <a:bodyPr>
            <a:noAutofit/>
          </a:bodyPr>
          <a:lstStyle/>
          <a:p>
            <a:pPr>
              <a:spcBef>
                <a:spcPts val="530"/>
              </a:spcBef>
            </a:pPr>
            <a:r>
              <a:rPr lang="en-US" dirty="0">
                <a:latin typeface="+mj-lt"/>
              </a:rPr>
              <a:t>Other vessels</a:t>
            </a:r>
          </a:p>
          <a:p>
            <a:pPr lvl="1">
              <a:spcBef>
                <a:spcPts val="530"/>
              </a:spcBef>
            </a:pPr>
            <a:r>
              <a:rPr lang="en-US" sz="3200" dirty="0">
                <a:latin typeface="+mj-lt"/>
              </a:rPr>
              <a:t>SUPs</a:t>
            </a:r>
          </a:p>
          <a:p>
            <a:pPr lvl="1">
              <a:spcBef>
                <a:spcPts val="530"/>
              </a:spcBef>
            </a:pPr>
            <a:r>
              <a:rPr lang="en-US" sz="3200" dirty="0">
                <a:latin typeface="+mj-lt"/>
              </a:rPr>
              <a:t>Sit-on-Top/fishing kayaks</a:t>
            </a:r>
          </a:p>
          <a:p>
            <a:pPr lvl="1">
              <a:spcBef>
                <a:spcPts val="530"/>
              </a:spcBef>
            </a:pPr>
            <a:r>
              <a:rPr lang="en-US" sz="3200" dirty="0">
                <a:latin typeface="+mj-lt"/>
              </a:rPr>
              <a:t>Canoes</a:t>
            </a:r>
          </a:p>
        </p:txBody>
      </p:sp>
      <p:sp>
        <p:nvSpPr>
          <p:cNvPr id="4" name="Slide Number Placeholder 3">
            <a:extLst>
              <a:ext uri="{FF2B5EF4-FFF2-40B4-BE49-F238E27FC236}">
                <a16:creationId xmlns:a16="http://schemas.microsoft.com/office/drawing/2014/main" id="{4391471E-C836-138F-5E31-29AB97DB75BD}"/>
              </a:ext>
            </a:extLst>
          </p:cNvPr>
          <p:cNvSpPr>
            <a:spLocks noGrp="1"/>
          </p:cNvSpPr>
          <p:nvPr>
            <p:ph type="sldNum" sz="quarter" idx="12"/>
          </p:nvPr>
        </p:nvSpPr>
        <p:spPr/>
        <p:txBody>
          <a:bodyPr/>
          <a:lstStyle/>
          <a:p>
            <a:fld id="{380ED3A3-BA43-43DE-9A59-7E0E033A89EB}" type="slidenum">
              <a:rPr lang="en-US" smtClean="0"/>
              <a:t>15</a:t>
            </a:fld>
            <a:endParaRPr lang="en-US"/>
          </a:p>
        </p:txBody>
      </p:sp>
      <p:pic>
        <p:nvPicPr>
          <p:cNvPr id="3080" name="Picture 8" descr="Best Sup Pictures [HD] | Download Free Images on Unsplash">
            <a:extLst>
              <a:ext uri="{FF2B5EF4-FFF2-40B4-BE49-F238E27FC236}">
                <a16:creationId xmlns:a16="http://schemas.microsoft.com/office/drawing/2014/main" id="{0FA8748B-5FD4-C26E-112E-447AD982D8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190" y="3721675"/>
            <a:ext cx="2403765" cy="160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79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36C4-0416-F924-95FE-969FE46B5F45}"/>
              </a:ext>
            </a:extLst>
          </p:cNvPr>
          <p:cNvSpPr>
            <a:spLocks noGrp="1"/>
          </p:cNvSpPr>
          <p:nvPr>
            <p:ph type="title"/>
          </p:nvPr>
        </p:nvSpPr>
        <p:spPr>
          <a:xfrm>
            <a:off x="1981200" y="685800"/>
            <a:ext cx="6858000" cy="1143000"/>
          </a:xfrm>
        </p:spPr>
        <p:txBody>
          <a:bodyPr>
            <a:normAutofit fontScale="90000"/>
          </a:bodyPr>
          <a:lstStyle/>
          <a:p>
            <a:r>
              <a:rPr lang="en-US" dirty="0"/>
              <a:t>Recreational/Beginner Kayaks</a:t>
            </a:r>
          </a:p>
        </p:txBody>
      </p:sp>
      <p:sp>
        <p:nvSpPr>
          <p:cNvPr id="3" name="Content Placeholder 2">
            <a:extLst>
              <a:ext uri="{FF2B5EF4-FFF2-40B4-BE49-F238E27FC236}">
                <a16:creationId xmlns:a16="http://schemas.microsoft.com/office/drawing/2014/main" id="{D67286BE-2AD3-40BE-70C0-5A527F04CCD6}"/>
              </a:ext>
            </a:extLst>
          </p:cNvPr>
          <p:cNvSpPr>
            <a:spLocks noGrp="1"/>
          </p:cNvSpPr>
          <p:nvPr>
            <p:ph idx="1"/>
          </p:nvPr>
        </p:nvSpPr>
        <p:spPr>
          <a:xfrm>
            <a:off x="1219200" y="1935222"/>
            <a:ext cx="7075599" cy="3673357"/>
          </a:xfrm>
        </p:spPr>
        <p:txBody>
          <a:bodyPr>
            <a:normAutofit lnSpcReduction="10000"/>
          </a:bodyPr>
          <a:lstStyle/>
          <a:p>
            <a:r>
              <a:rPr lang="en-US" dirty="0">
                <a:latin typeface="+mj-lt"/>
              </a:rPr>
              <a:t>Sit Inside</a:t>
            </a:r>
          </a:p>
          <a:p>
            <a:pPr lvl="1"/>
            <a:r>
              <a:rPr lang="en-US" sz="3200" dirty="0">
                <a:latin typeface="+mj-lt"/>
              </a:rPr>
              <a:t>Broad beam (stable on calm water)</a:t>
            </a:r>
          </a:p>
          <a:p>
            <a:pPr lvl="1"/>
            <a:r>
              <a:rPr lang="en-US" sz="3200" dirty="0">
                <a:latin typeface="+mj-lt"/>
              </a:rPr>
              <a:t>Large open cockpit</a:t>
            </a:r>
          </a:p>
          <a:p>
            <a:pPr lvl="1"/>
            <a:r>
              <a:rPr lang="en-US" sz="3200" dirty="0">
                <a:latin typeface="+mj-lt"/>
              </a:rPr>
              <a:t>Need flotation</a:t>
            </a:r>
          </a:p>
          <a:p>
            <a:pPr lvl="1"/>
            <a:r>
              <a:rPr lang="en-US" sz="3200" dirty="0">
                <a:latin typeface="+mj-lt"/>
              </a:rPr>
              <a:t>Difficult to dewater and </a:t>
            </a:r>
            <a:br>
              <a:rPr lang="en-US" sz="3200" dirty="0">
                <a:latin typeface="+mj-lt"/>
              </a:rPr>
            </a:br>
            <a:r>
              <a:rPr lang="en-US" sz="3200" dirty="0">
                <a:latin typeface="+mj-lt"/>
              </a:rPr>
              <a:t>re-enter</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9DBE65C9-F5DB-62D0-A49D-884110A53622}"/>
              </a:ext>
            </a:extLst>
          </p:cNvPr>
          <p:cNvSpPr>
            <a:spLocks noGrp="1"/>
          </p:cNvSpPr>
          <p:nvPr>
            <p:ph type="sldNum" sz="quarter" idx="12"/>
          </p:nvPr>
        </p:nvSpPr>
        <p:spPr/>
        <p:txBody>
          <a:bodyPr/>
          <a:lstStyle/>
          <a:p>
            <a:fld id="{380ED3A3-BA43-43DE-9A59-7E0E033A89EB}" type="slidenum">
              <a:rPr lang="en-US" smtClean="0"/>
              <a:t>16</a:t>
            </a:fld>
            <a:endParaRPr lang="en-US" dirty="0"/>
          </a:p>
        </p:txBody>
      </p:sp>
      <p:pic>
        <p:nvPicPr>
          <p:cNvPr id="8" name="Picture 7">
            <a:extLst>
              <a:ext uri="{FF2B5EF4-FFF2-40B4-BE49-F238E27FC236}">
                <a16:creationId xmlns:a16="http://schemas.microsoft.com/office/drawing/2014/main" id="{3A36E67A-3690-A68C-69DE-6D6201E71C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1217" y="4983869"/>
            <a:ext cx="3269673" cy="1889242"/>
          </a:xfrm>
          <a:prstGeom prst="rect">
            <a:avLst/>
          </a:prstGeom>
        </p:spPr>
      </p:pic>
    </p:spTree>
    <p:extLst>
      <p:ext uri="{BB962C8B-B14F-4D97-AF65-F5344CB8AC3E}">
        <p14:creationId xmlns:p14="http://schemas.microsoft.com/office/powerpoint/2010/main" val="65145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36C4-0416-F924-95FE-969FE46B5F45}"/>
              </a:ext>
            </a:extLst>
          </p:cNvPr>
          <p:cNvSpPr>
            <a:spLocks noGrp="1"/>
          </p:cNvSpPr>
          <p:nvPr>
            <p:ph type="title"/>
          </p:nvPr>
        </p:nvSpPr>
        <p:spPr>
          <a:xfrm>
            <a:off x="1600200" y="685800"/>
            <a:ext cx="6858000" cy="1143000"/>
          </a:xfrm>
        </p:spPr>
        <p:txBody>
          <a:bodyPr>
            <a:normAutofit fontScale="90000"/>
          </a:bodyPr>
          <a:lstStyle/>
          <a:p>
            <a:r>
              <a:rPr lang="en-US" dirty="0"/>
              <a:t>Recreational/Beginner Kayaks</a:t>
            </a:r>
          </a:p>
        </p:txBody>
      </p:sp>
      <p:sp>
        <p:nvSpPr>
          <p:cNvPr id="3" name="Content Placeholder 2">
            <a:extLst>
              <a:ext uri="{FF2B5EF4-FFF2-40B4-BE49-F238E27FC236}">
                <a16:creationId xmlns:a16="http://schemas.microsoft.com/office/drawing/2014/main" id="{D67286BE-2AD3-40BE-70C0-5A527F04CCD6}"/>
              </a:ext>
            </a:extLst>
          </p:cNvPr>
          <p:cNvSpPr>
            <a:spLocks noGrp="1"/>
          </p:cNvSpPr>
          <p:nvPr>
            <p:ph idx="1"/>
          </p:nvPr>
        </p:nvSpPr>
        <p:spPr>
          <a:xfrm>
            <a:off x="685800" y="1815445"/>
            <a:ext cx="8229600" cy="5063337"/>
          </a:xfrm>
        </p:spPr>
        <p:txBody>
          <a:bodyPr>
            <a:normAutofit/>
          </a:bodyPr>
          <a:lstStyle/>
          <a:p>
            <a:r>
              <a:rPr lang="en-US" dirty="0">
                <a:latin typeface="+mj-lt"/>
              </a:rPr>
              <a:t>Sit-on-Top</a:t>
            </a:r>
          </a:p>
          <a:p>
            <a:pPr lvl="1"/>
            <a:r>
              <a:rPr lang="en-US" sz="3200" dirty="0">
                <a:latin typeface="+mj-lt"/>
              </a:rPr>
              <a:t>Broad beam (stable on calm water)</a:t>
            </a:r>
          </a:p>
          <a:p>
            <a:pPr lvl="1"/>
            <a:r>
              <a:rPr lang="en-US" sz="3200" dirty="0">
                <a:latin typeface="+mj-lt"/>
              </a:rPr>
              <a:t>“Unsinkable” (does not flood easily)</a:t>
            </a:r>
          </a:p>
          <a:p>
            <a:pPr lvl="1"/>
            <a:r>
              <a:rPr lang="en-US" sz="3200" dirty="0">
                <a:latin typeface="+mj-lt"/>
              </a:rPr>
              <a:t>Easy to re-enter</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9DBE65C9-F5DB-62D0-A49D-884110A53622}"/>
              </a:ext>
            </a:extLst>
          </p:cNvPr>
          <p:cNvSpPr>
            <a:spLocks noGrp="1"/>
          </p:cNvSpPr>
          <p:nvPr>
            <p:ph type="sldNum" sz="quarter" idx="12"/>
          </p:nvPr>
        </p:nvSpPr>
        <p:spPr/>
        <p:txBody>
          <a:bodyPr/>
          <a:lstStyle/>
          <a:p>
            <a:fld id="{380ED3A3-BA43-43DE-9A59-7E0E033A89EB}" type="slidenum">
              <a:rPr lang="en-US" smtClean="0"/>
              <a:t>17</a:t>
            </a:fld>
            <a:endParaRPr lang="en-US" dirty="0"/>
          </a:p>
        </p:txBody>
      </p:sp>
      <p:pic>
        <p:nvPicPr>
          <p:cNvPr id="12" name="Picture 11">
            <a:extLst>
              <a:ext uri="{FF2B5EF4-FFF2-40B4-BE49-F238E27FC236}">
                <a16:creationId xmlns:a16="http://schemas.microsoft.com/office/drawing/2014/main" id="{29A7C133-08A3-F50A-27D4-456A69A1D3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0" y="3979468"/>
            <a:ext cx="3767424" cy="2268932"/>
          </a:xfrm>
          <a:prstGeom prst="rect">
            <a:avLst/>
          </a:prstGeom>
        </p:spPr>
      </p:pic>
    </p:spTree>
    <p:extLst>
      <p:ext uri="{BB962C8B-B14F-4D97-AF65-F5344CB8AC3E}">
        <p14:creationId xmlns:p14="http://schemas.microsoft.com/office/powerpoint/2010/main" val="2961150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41D4-D3AC-221A-435F-FAEB2E4A9BF5}"/>
              </a:ext>
            </a:extLst>
          </p:cNvPr>
          <p:cNvSpPr>
            <a:spLocks noGrp="1"/>
          </p:cNvSpPr>
          <p:nvPr>
            <p:ph type="title"/>
          </p:nvPr>
        </p:nvSpPr>
        <p:spPr>
          <a:xfrm>
            <a:off x="1371600" y="609600"/>
            <a:ext cx="7772400" cy="1143000"/>
          </a:xfrm>
        </p:spPr>
        <p:txBody>
          <a:bodyPr>
            <a:normAutofit fontScale="90000"/>
          </a:bodyPr>
          <a:lstStyle/>
          <a:p>
            <a:r>
              <a:rPr lang="en-US" dirty="0"/>
              <a:t>Intermediate to </a:t>
            </a:r>
            <a:br>
              <a:rPr lang="en-US" dirty="0"/>
            </a:br>
            <a:r>
              <a:rPr lang="en-US" dirty="0"/>
              <a:t>Advanced Kayaks</a:t>
            </a:r>
          </a:p>
        </p:txBody>
      </p:sp>
      <p:sp>
        <p:nvSpPr>
          <p:cNvPr id="3" name="Content Placeholder 2">
            <a:extLst>
              <a:ext uri="{FF2B5EF4-FFF2-40B4-BE49-F238E27FC236}">
                <a16:creationId xmlns:a16="http://schemas.microsoft.com/office/drawing/2014/main" id="{284AA27F-177B-EF8C-1565-03DB52FD78A5}"/>
              </a:ext>
            </a:extLst>
          </p:cNvPr>
          <p:cNvSpPr>
            <a:spLocks noGrp="1"/>
          </p:cNvSpPr>
          <p:nvPr>
            <p:ph idx="1"/>
          </p:nvPr>
        </p:nvSpPr>
        <p:spPr>
          <a:xfrm>
            <a:off x="1143000" y="2057400"/>
            <a:ext cx="7772400" cy="4298950"/>
          </a:xfrm>
        </p:spPr>
        <p:txBody>
          <a:bodyPr>
            <a:normAutofit/>
          </a:bodyPr>
          <a:lstStyle/>
          <a:p>
            <a:r>
              <a:rPr lang="en-US" dirty="0">
                <a:latin typeface="+mj-lt"/>
              </a:rPr>
              <a:t>Sea Kayaks</a:t>
            </a:r>
          </a:p>
          <a:p>
            <a:pPr lvl="1"/>
            <a:r>
              <a:rPr lang="en-US" sz="3200" dirty="0">
                <a:latin typeface="+mj-lt"/>
              </a:rPr>
              <a:t>Longer, faster</a:t>
            </a:r>
            <a:br>
              <a:rPr lang="en-US" sz="3200" dirty="0">
                <a:latin typeface="+mj-lt"/>
              </a:rPr>
            </a:br>
            <a:r>
              <a:rPr lang="en-US" sz="3200" dirty="0">
                <a:latin typeface="+mj-lt"/>
              </a:rPr>
              <a:t>and more tippy</a:t>
            </a:r>
          </a:p>
          <a:p>
            <a:pPr lvl="1"/>
            <a:r>
              <a:rPr lang="en-US" sz="3200" dirty="0">
                <a:latin typeface="+mj-lt"/>
              </a:rPr>
              <a:t>Cover longer </a:t>
            </a:r>
            <a:br>
              <a:rPr lang="en-US" sz="3200" dirty="0">
                <a:latin typeface="+mj-lt"/>
              </a:rPr>
            </a:br>
            <a:r>
              <a:rPr lang="en-US" sz="3200" dirty="0">
                <a:latin typeface="+mj-lt"/>
              </a:rPr>
              <a:t>distances</a:t>
            </a:r>
          </a:p>
          <a:p>
            <a:pPr lvl="1"/>
            <a:r>
              <a:rPr lang="en-US" sz="3200" dirty="0">
                <a:latin typeface="+mj-lt"/>
              </a:rPr>
              <a:t>Bulkheads provide flotation</a:t>
            </a:r>
          </a:p>
          <a:p>
            <a:pPr lvl="1"/>
            <a:r>
              <a:rPr lang="en-US" sz="3200" dirty="0">
                <a:latin typeface="+mj-lt"/>
              </a:rPr>
              <a:t>Need skill to re-enter</a:t>
            </a:r>
          </a:p>
          <a:p>
            <a:pPr lvl="1"/>
            <a:endParaRPr lang="en-US" sz="2400" dirty="0">
              <a:solidFill>
                <a:srgbClr val="FF0000"/>
              </a:solidFill>
            </a:endParaRPr>
          </a:p>
          <a:p>
            <a:pPr lvl="1"/>
            <a:endParaRPr lang="en-US" sz="2400" dirty="0">
              <a:solidFill>
                <a:srgbClr val="FF0000"/>
              </a:solidFill>
            </a:endParaRPr>
          </a:p>
          <a:p>
            <a:endParaRPr lang="en-US" sz="2800" dirty="0"/>
          </a:p>
        </p:txBody>
      </p:sp>
      <p:sp>
        <p:nvSpPr>
          <p:cNvPr id="4" name="Slide Number Placeholder 3">
            <a:extLst>
              <a:ext uri="{FF2B5EF4-FFF2-40B4-BE49-F238E27FC236}">
                <a16:creationId xmlns:a16="http://schemas.microsoft.com/office/drawing/2014/main" id="{DE37F4B1-A676-E740-B04D-60B43F2D243A}"/>
              </a:ext>
            </a:extLst>
          </p:cNvPr>
          <p:cNvSpPr>
            <a:spLocks noGrp="1"/>
          </p:cNvSpPr>
          <p:nvPr>
            <p:ph type="sldNum" sz="quarter" idx="12"/>
          </p:nvPr>
        </p:nvSpPr>
        <p:spPr/>
        <p:txBody>
          <a:bodyPr/>
          <a:lstStyle/>
          <a:p>
            <a:fld id="{380ED3A3-BA43-43DE-9A59-7E0E033A89EB}" type="slidenum">
              <a:rPr lang="en-US" smtClean="0"/>
              <a:t>18</a:t>
            </a:fld>
            <a:endParaRPr lang="en-US"/>
          </a:p>
        </p:txBody>
      </p:sp>
      <p:pic>
        <p:nvPicPr>
          <p:cNvPr id="7" name="Picture 6">
            <a:extLst>
              <a:ext uri="{FF2B5EF4-FFF2-40B4-BE49-F238E27FC236}">
                <a16:creationId xmlns:a16="http://schemas.microsoft.com/office/drawing/2014/main" id="{6AAB3994-FD3E-5241-B95E-E2AE8FE1F1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7682" y="2284900"/>
            <a:ext cx="3446318" cy="1942757"/>
          </a:xfrm>
          <a:prstGeom prst="rect">
            <a:avLst/>
          </a:prstGeom>
        </p:spPr>
      </p:pic>
    </p:spTree>
    <p:extLst>
      <p:ext uri="{BB962C8B-B14F-4D97-AF65-F5344CB8AC3E}">
        <p14:creationId xmlns:p14="http://schemas.microsoft.com/office/powerpoint/2010/main" val="3177833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41D4-D3AC-221A-435F-FAEB2E4A9BF5}"/>
              </a:ext>
            </a:extLst>
          </p:cNvPr>
          <p:cNvSpPr>
            <a:spLocks noGrp="1"/>
          </p:cNvSpPr>
          <p:nvPr>
            <p:ph type="title"/>
          </p:nvPr>
        </p:nvSpPr>
        <p:spPr>
          <a:xfrm>
            <a:off x="1371600" y="609600"/>
            <a:ext cx="7772400" cy="1143000"/>
          </a:xfrm>
        </p:spPr>
        <p:txBody>
          <a:bodyPr>
            <a:normAutofit fontScale="90000"/>
          </a:bodyPr>
          <a:lstStyle/>
          <a:p>
            <a:r>
              <a:rPr lang="en-US" dirty="0"/>
              <a:t>Intermediate to </a:t>
            </a:r>
            <a:br>
              <a:rPr lang="en-US" dirty="0"/>
            </a:br>
            <a:r>
              <a:rPr lang="en-US" dirty="0"/>
              <a:t>Advanced Kayaks</a:t>
            </a:r>
          </a:p>
        </p:txBody>
      </p:sp>
      <p:sp>
        <p:nvSpPr>
          <p:cNvPr id="3" name="Content Placeholder 2">
            <a:extLst>
              <a:ext uri="{FF2B5EF4-FFF2-40B4-BE49-F238E27FC236}">
                <a16:creationId xmlns:a16="http://schemas.microsoft.com/office/drawing/2014/main" id="{284AA27F-177B-EF8C-1565-03DB52FD78A5}"/>
              </a:ext>
            </a:extLst>
          </p:cNvPr>
          <p:cNvSpPr>
            <a:spLocks noGrp="1"/>
          </p:cNvSpPr>
          <p:nvPr>
            <p:ph idx="1"/>
          </p:nvPr>
        </p:nvSpPr>
        <p:spPr>
          <a:xfrm>
            <a:off x="914400" y="1944973"/>
            <a:ext cx="8229600" cy="3174283"/>
          </a:xfrm>
        </p:spPr>
        <p:txBody>
          <a:bodyPr>
            <a:normAutofit lnSpcReduction="10000"/>
          </a:bodyPr>
          <a:lstStyle/>
          <a:p>
            <a:r>
              <a:rPr lang="en-US" dirty="0">
                <a:latin typeface="+mj-lt"/>
              </a:rPr>
              <a:t>White water</a:t>
            </a:r>
          </a:p>
          <a:p>
            <a:pPr lvl="1"/>
            <a:r>
              <a:rPr lang="en-US" sz="3200" dirty="0">
                <a:latin typeface="+mj-lt"/>
              </a:rPr>
              <a:t>Short and maneuverable</a:t>
            </a:r>
          </a:p>
          <a:p>
            <a:pPr lvl="1"/>
            <a:r>
              <a:rPr lang="en-US" sz="3200" dirty="0">
                <a:latin typeface="+mj-lt"/>
              </a:rPr>
              <a:t>Re-entry typically involves</a:t>
            </a:r>
            <a:br>
              <a:rPr lang="en-US" sz="3200" dirty="0">
                <a:latin typeface="+mj-lt"/>
              </a:rPr>
            </a:br>
            <a:r>
              <a:rPr lang="en-US" sz="3200" dirty="0">
                <a:latin typeface="+mj-lt"/>
              </a:rPr>
              <a:t>going to shore</a:t>
            </a:r>
          </a:p>
          <a:p>
            <a:pPr lvl="1"/>
            <a:r>
              <a:rPr lang="en-US" sz="3200" dirty="0">
                <a:latin typeface="+mj-lt"/>
              </a:rPr>
              <a:t>Moving water is</a:t>
            </a:r>
            <a:br>
              <a:rPr lang="en-US" sz="3200" dirty="0">
                <a:latin typeface="+mj-lt"/>
              </a:rPr>
            </a:br>
            <a:r>
              <a:rPr lang="en-US" sz="3200" dirty="0">
                <a:latin typeface="+mj-lt"/>
              </a:rPr>
              <a:t>hazardous</a:t>
            </a:r>
          </a:p>
          <a:p>
            <a:pPr lvl="1"/>
            <a:endParaRPr lang="en-US" sz="2400" dirty="0">
              <a:solidFill>
                <a:srgbClr val="FF0000"/>
              </a:solidFill>
            </a:endParaRPr>
          </a:p>
          <a:p>
            <a:pPr lvl="1"/>
            <a:endParaRPr lang="en-US" sz="2400" dirty="0">
              <a:solidFill>
                <a:srgbClr val="FF0000"/>
              </a:solidFill>
            </a:endParaRPr>
          </a:p>
          <a:p>
            <a:endParaRPr lang="en-US" sz="2800" dirty="0"/>
          </a:p>
        </p:txBody>
      </p:sp>
      <p:sp>
        <p:nvSpPr>
          <p:cNvPr id="4" name="Slide Number Placeholder 3">
            <a:extLst>
              <a:ext uri="{FF2B5EF4-FFF2-40B4-BE49-F238E27FC236}">
                <a16:creationId xmlns:a16="http://schemas.microsoft.com/office/drawing/2014/main" id="{DE37F4B1-A676-E740-B04D-60B43F2D243A}"/>
              </a:ext>
            </a:extLst>
          </p:cNvPr>
          <p:cNvSpPr>
            <a:spLocks noGrp="1"/>
          </p:cNvSpPr>
          <p:nvPr>
            <p:ph type="sldNum" sz="quarter" idx="12"/>
          </p:nvPr>
        </p:nvSpPr>
        <p:spPr/>
        <p:txBody>
          <a:bodyPr/>
          <a:lstStyle/>
          <a:p>
            <a:fld id="{380ED3A3-BA43-43DE-9A59-7E0E033A89EB}" type="slidenum">
              <a:rPr lang="en-US" smtClean="0"/>
              <a:t>19</a:t>
            </a:fld>
            <a:endParaRPr lang="en-US"/>
          </a:p>
        </p:txBody>
      </p:sp>
      <p:pic>
        <p:nvPicPr>
          <p:cNvPr id="8" name="Picture 7">
            <a:extLst>
              <a:ext uri="{FF2B5EF4-FFF2-40B4-BE49-F238E27FC236}">
                <a16:creationId xmlns:a16="http://schemas.microsoft.com/office/drawing/2014/main" id="{11228179-9514-F55E-7E7E-A08BA6DAFE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9636" y="3505200"/>
            <a:ext cx="2192482" cy="2824549"/>
          </a:xfrm>
          <a:prstGeom prst="rect">
            <a:avLst/>
          </a:prstGeom>
        </p:spPr>
      </p:pic>
    </p:spTree>
    <p:extLst>
      <p:ext uri="{BB962C8B-B14F-4D97-AF65-F5344CB8AC3E}">
        <p14:creationId xmlns:p14="http://schemas.microsoft.com/office/powerpoint/2010/main" val="242536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FAC3F-51E9-5147-5557-A5D371305AEA}"/>
              </a:ext>
            </a:extLst>
          </p:cNvPr>
          <p:cNvSpPr>
            <a:spLocks noGrp="1"/>
          </p:cNvSpPr>
          <p:nvPr>
            <p:ph type="title"/>
          </p:nvPr>
        </p:nvSpPr>
        <p:spPr/>
        <p:txBody>
          <a:bodyPr>
            <a:normAutofit fontScale="90000"/>
          </a:bodyPr>
          <a:lstStyle/>
          <a:p>
            <a:r>
              <a:rPr lang="en-US" dirty="0"/>
              <a:t>Let’s Start with a Few Questions</a:t>
            </a:r>
          </a:p>
        </p:txBody>
      </p:sp>
      <p:sp>
        <p:nvSpPr>
          <p:cNvPr id="3" name="Content Placeholder 2">
            <a:extLst>
              <a:ext uri="{FF2B5EF4-FFF2-40B4-BE49-F238E27FC236}">
                <a16:creationId xmlns:a16="http://schemas.microsoft.com/office/drawing/2014/main" id="{EAEFF62B-35B6-20FB-7C18-1C17FCBE149C}"/>
              </a:ext>
            </a:extLst>
          </p:cNvPr>
          <p:cNvSpPr>
            <a:spLocks noGrp="1"/>
          </p:cNvSpPr>
          <p:nvPr>
            <p:ph idx="1"/>
          </p:nvPr>
        </p:nvSpPr>
        <p:spPr>
          <a:xfrm>
            <a:off x="1447800" y="2723756"/>
            <a:ext cx="7391400" cy="2686444"/>
          </a:xfrm>
        </p:spPr>
        <p:txBody>
          <a:bodyPr/>
          <a:lstStyle/>
          <a:p>
            <a:pPr marL="0" indent="0">
              <a:buNone/>
            </a:pPr>
            <a:r>
              <a:rPr lang="en-US" dirty="0">
                <a:latin typeface="+mj-lt"/>
              </a:rPr>
              <a:t>What do you paddle?</a:t>
            </a:r>
          </a:p>
          <a:p>
            <a:pPr marL="0" indent="0">
              <a:buNone/>
            </a:pPr>
            <a:r>
              <a:rPr lang="en-US" dirty="0">
                <a:latin typeface="+mj-lt"/>
              </a:rPr>
              <a:t>Where do you paddle?</a:t>
            </a:r>
          </a:p>
          <a:p>
            <a:pPr marL="0" indent="0">
              <a:buNone/>
            </a:pPr>
            <a:r>
              <a:rPr lang="en-US" dirty="0">
                <a:latin typeface="+mj-lt"/>
              </a:rPr>
              <a:t>How well do you paddle?</a:t>
            </a:r>
          </a:p>
          <a:p>
            <a:pPr marL="0" indent="0">
              <a:buNone/>
            </a:pPr>
            <a:r>
              <a:rPr lang="en-US" dirty="0">
                <a:latin typeface="+mj-lt"/>
              </a:rPr>
              <a:t>What do you hope to learn?</a:t>
            </a:r>
          </a:p>
        </p:txBody>
      </p:sp>
      <p:sp>
        <p:nvSpPr>
          <p:cNvPr id="4" name="Slide Number Placeholder 3">
            <a:extLst>
              <a:ext uri="{FF2B5EF4-FFF2-40B4-BE49-F238E27FC236}">
                <a16:creationId xmlns:a16="http://schemas.microsoft.com/office/drawing/2014/main" id="{CFFCA729-8B3A-2AA2-2E58-FCFF3A648754}"/>
              </a:ext>
            </a:extLst>
          </p:cNvPr>
          <p:cNvSpPr>
            <a:spLocks noGrp="1"/>
          </p:cNvSpPr>
          <p:nvPr>
            <p:ph type="sldNum" sz="quarter" idx="12"/>
          </p:nvPr>
        </p:nvSpPr>
        <p:spPr/>
        <p:txBody>
          <a:bodyPr/>
          <a:lstStyle/>
          <a:p>
            <a:fld id="{380ED3A3-BA43-43DE-9A59-7E0E033A89EB}" type="slidenum">
              <a:rPr lang="en-US" smtClean="0"/>
              <a:t>2</a:t>
            </a:fld>
            <a:endParaRPr lang="en-US"/>
          </a:p>
        </p:txBody>
      </p:sp>
    </p:spTree>
    <p:extLst>
      <p:ext uri="{BB962C8B-B14F-4D97-AF65-F5344CB8AC3E}">
        <p14:creationId xmlns:p14="http://schemas.microsoft.com/office/powerpoint/2010/main" val="3306903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1D4B-C3BF-D82C-80C1-2B56EDF460A2}"/>
              </a:ext>
            </a:extLst>
          </p:cNvPr>
          <p:cNvSpPr>
            <a:spLocks noGrp="1"/>
          </p:cNvSpPr>
          <p:nvPr>
            <p:ph type="title"/>
          </p:nvPr>
        </p:nvSpPr>
        <p:spPr>
          <a:xfrm>
            <a:off x="685800" y="685800"/>
            <a:ext cx="7772400" cy="1143000"/>
          </a:xfrm>
        </p:spPr>
        <p:txBody>
          <a:bodyPr>
            <a:normAutofit fontScale="90000"/>
          </a:bodyPr>
          <a:lstStyle/>
          <a:p>
            <a:r>
              <a:rPr lang="en-US" dirty="0"/>
              <a:t>Other Vessels</a:t>
            </a:r>
            <a:br>
              <a:rPr lang="en-US" dirty="0"/>
            </a:br>
            <a:r>
              <a:rPr lang="en-US" dirty="0"/>
              <a:t>Addressed Later</a:t>
            </a:r>
          </a:p>
        </p:txBody>
      </p:sp>
      <p:sp>
        <p:nvSpPr>
          <p:cNvPr id="3" name="Content Placeholder 2">
            <a:extLst>
              <a:ext uri="{FF2B5EF4-FFF2-40B4-BE49-F238E27FC236}">
                <a16:creationId xmlns:a16="http://schemas.microsoft.com/office/drawing/2014/main" id="{C84F391D-4441-9896-4DBF-FEAC58593EF2}"/>
              </a:ext>
            </a:extLst>
          </p:cNvPr>
          <p:cNvSpPr>
            <a:spLocks noGrp="1"/>
          </p:cNvSpPr>
          <p:nvPr>
            <p:ph idx="1"/>
          </p:nvPr>
        </p:nvSpPr>
        <p:spPr>
          <a:xfrm>
            <a:off x="1627909" y="2209367"/>
            <a:ext cx="7211291" cy="1905433"/>
          </a:xfrm>
        </p:spPr>
        <p:txBody>
          <a:bodyPr/>
          <a:lstStyle/>
          <a:p>
            <a:r>
              <a:rPr lang="en-US" dirty="0">
                <a:latin typeface="+mj-lt"/>
              </a:rPr>
              <a:t>SUPs</a:t>
            </a:r>
          </a:p>
          <a:p>
            <a:r>
              <a:rPr lang="en-US" dirty="0">
                <a:latin typeface="+mj-lt"/>
              </a:rPr>
              <a:t>Fishing Kayaks</a:t>
            </a:r>
          </a:p>
          <a:p>
            <a:r>
              <a:rPr lang="en-US" dirty="0">
                <a:latin typeface="+mj-lt"/>
              </a:rPr>
              <a:t>Canoes</a:t>
            </a:r>
          </a:p>
          <a:p>
            <a:pPr marL="0" indent="0">
              <a:buNone/>
            </a:pPr>
            <a:endParaRPr lang="en-US" dirty="0">
              <a:solidFill>
                <a:srgbClr val="FF0000"/>
              </a:solidFill>
            </a:endParaRPr>
          </a:p>
          <a:p>
            <a:pPr marL="0" indent="0">
              <a:buNone/>
            </a:pPr>
            <a:endParaRPr lang="en-US" dirty="0">
              <a:solidFill>
                <a:srgbClr val="FF0000"/>
              </a:solidFill>
            </a:endParaRPr>
          </a:p>
          <a:p>
            <a:endParaRPr lang="en-US" dirty="0">
              <a:solidFill>
                <a:srgbClr val="FF0000"/>
              </a:solidFill>
            </a:endParaRPr>
          </a:p>
          <a:p>
            <a:pPr lvl="1"/>
            <a:endParaRPr lang="en-US" dirty="0"/>
          </a:p>
        </p:txBody>
      </p:sp>
      <p:sp>
        <p:nvSpPr>
          <p:cNvPr id="4" name="Slide Number Placeholder 3">
            <a:extLst>
              <a:ext uri="{FF2B5EF4-FFF2-40B4-BE49-F238E27FC236}">
                <a16:creationId xmlns:a16="http://schemas.microsoft.com/office/drawing/2014/main" id="{9A4A64CE-5FB1-8BA5-18F1-CEEE0680CCB5}"/>
              </a:ext>
            </a:extLst>
          </p:cNvPr>
          <p:cNvSpPr>
            <a:spLocks noGrp="1"/>
          </p:cNvSpPr>
          <p:nvPr>
            <p:ph type="sldNum" sz="quarter" idx="12"/>
          </p:nvPr>
        </p:nvSpPr>
        <p:spPr/>
        <p:txBody>
          <a:bodyPr/>
          <a:lstStyle/>
          <a:p>
            <a:fld id="{380ED3A3-BA43-43DE-9A59-7E0E033A89EB}" type="slidenum">
              <a:rPr lang="en-US" smtClean="0"/>
              <a:t>20</a:t>
            </a:fld>
            <a:endParaRPr lang="en-US"/>
          </a:p>
        </p:txBody>
      </p:sp>
      <p:pic>
        <p:nvPicPr>
          <p:cNvPr id="5" name="Picture 4">
            <a:extLst>
              <a:ext uri="{FF2B5EF4-FFF2-40B4-BE49-F238E27FC236}">
                <a16:creationId xmlns:a16="http://schemas.microsoft.com/office/drawing/2014/main" id="{2495A3A5-2AC2-6789-E511-467BF2953DC3}"/>
              </a:ext>
            </a:extLst>
          </p:cNvPr>
          <p:cNvPicPr>
            <a:picLocks noChangeAspect="1"/>
          </p:cNvPicPr>
          <p:nvPr/>
        </p:nvPicPr>
        <p:blipFill>
          <a:blip r:embed="rId3"/>
          <a:stretch>
            <a:fillRect/>
          </a:stretch>
        </p:blipFill>
        <p:spPr>
          <a:xfrm>
            <a:off x="5981700" y="1980767"/>
            <a:ext cx="2857500" cy="1905000"/>
          </a:xfrm>
          <a:prstGeom prst="rect">
            <a:avLst/>
          </a:prstGeom>
        </p:spPr>
      </p:pic>
      <p:pic>
        <p:nvPicPr>
          <p:cNvPr id="7" name="Picture 6">
            <a:extLst>
              <a:ext uri="{FF2B5EF4-FFF2-40B4-BE49-F238E27FC236}">
                <a16:creationId xmlns:a16="http://schemas.microsoft.com/office/drawing/2014/main" id="{BD523BFE-2A95-AFAC-1DC1-F20FED43FC19}"/>
              </a:ext>
            </a:extLst>
          </p:cNvPr>
          <p:cNvPicPr>
            <a:picLocks noChangeAspect="1"/>
          </p:cNvPicPr>
          <p:nvPr/>
        </p:nvPicPr>
        <p:blipFill>
          <a:blip r:embed="rId4"/>
          <a:stretch>
            <a:fillRect/>
          </a:stretch>
        </p:blipFill>
        <p:spPr>
          <a:xfrm>
            <a:off x="6111722" y="4113933"/>
            <a:ext cx="2727478" cy="1816533"/>
          </a:xfrm>
          <a:prstGeom prst="rect">
            <a:avLst/>
          </a:prstGeom>
        </p:spPr>
      </p:pic>
      <p:pic>
        <p:nvPicPr>
          <p:cNvPr id="10" name="Picture 9" descr="A picture containing sky, outdoor, transport, orange&#10;&#10;Description automatically generated">
            <a:extLst>
              <a:ext uri="{FF2B5EF4-FFF2-40B4-BE49-F238E27FC236}">
                <a16:creationId xmlns:a16="http://schemas.microsoft.com/office/drawing/2014/main" id="{8F7FB1E1-DAF7-6D8B-5D62-947529B778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3943317"/>
            <a:ext cx="2209938" cy="2762283"/>
          </a:xfrm>
          <a:prstGeom prst="rect">
            <a:avLst/>
          </a:prstGeom>
        </p:spPr>
      </p:pic>
    </p:spTree>
    <p:extLst>
      <p:ext uri="{BB962C8B-B14F-4D97-AF65-F5344CB8AC3E}">
        <p14:creationId xmlns:p14="http://schemas.microsoft.com/office/powerpoint/2010/main" val="2188438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1BF7E-4841-F911-4452-51E38A212792}"/>
              </a:ext>
            </a:extLst>
          </p:cNvPr>
          <p:cNvSpPr>
            <a:spLocks noGrp="1"/>
          </p:cNvSpPr>
          <p:nvPr>
            <p:ph type="title"/>
          </p:nvPr>
        </p:nvSpPr>
        <p:spPr>
          <a:xfrm>
            <a:off x="1600200" y="381000"/>
            <a:ext cx="6858000" cy="1143000"/>
          </a:xfrm>
        </p:spPr>
        <p:txBody>
          <a:bodyPr/>
          <a:lstStyle/>
          <a:p>
            <a:r>
              <a:rPr lang="en-US" sz="4000" dirty="0"/>
              <a:t>The Paddle</a:t>
            </a:r>
          </a:p>
        </p:txBody>
      </p:sp>
      <p:sp>
        <p:nvSpPr>
          <p:cNvPr id="4" name="Slide Number Placeholder 3">
            <a:extLst>
              <a:ext uri="{FF2B5EF4-FFF2-40B4-BE49-F238E27FC236}">
                <a16:creationId xmlns:a16="http://schemas.microsoft.com/office/drawing/2014/main" id="{DFE1AC91-43F8-0AE0-5AD7-C04E63CEAD85}"/>
              </a:ext>
            </a:extLst>
          </p:cNvPr>
          <p:cNvSpPr>
            <a:spLocks noGrp="1"/>
          </p:cNvSpPr>
          <p:nvPr>
            <p:ph type="sldNum" sz="quarter" idx="12"/>
          </p:nvPr>
        </p:nvSpPr>
        <p:spPr/>
        <p:txBody>
          <a:bodyPr/>
          <a:lstStyle/>
          <a:p>
            <a:fld id="{380ED3A3-BA43-43DE-9A59-7E0E033A89EB}" type="slidenum">
              <a:rPr lang="en-US" smtClean="0"/>
              <a:t>21</a:t>
            </a:fld>
            <a:endParaRPr lang="en-US"/>
          </a:p>
        </p:txBody>
      </p:sp>
      <p:pic>
        <p:nvPicPr>
          <p:cNvPr id="10" name="Content Placeholder 9">
            <a:extLst>
              <a:ext uri="{FF2B5EF4-FFF2-40B4-BE49-F238E27FC236}">
                <a16:creationId xmlns:a16="http://schemas.microsoft.com/office/drawing/2014/main" id="{7EAC001E-3854-F4BF-1788-5F8FE28BDE0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489274" y="1590032"/>
            <a:ext cx="5283126" cy="4656925"/>
          </a:xfrm>
          <a:prstGeom prst="rect">
            <a:avLst/>
          </a:prstGeom>
        </p:spPr>
      </p:pic>
    </p:spTree>
    <p:extLst>
      <p:ext uri="{BB962C8B-B14F-4D97-AF65-F5344CB8AC3E}">
        <p14:creationId xmlns:p14="http://schemas.microsoft.com/office/powerpoint/2010/main" val="2741437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4119E-4B65-E995-AFBB-3219CD4BE176}"/>
              </a:ext>
            </a:extLst>
          </p:cNvPr>
          <p:cNvSpPr>
            <a:spLocks noGrp="1"/>
          </p:cNvSpPr>
          <p:nvPr>
            <p:ph type="title"/>
          </p:nvPr>
        </p:nvSpPr>
        <p:spPr>
          <a:xfrm>
            <a:off x="681789" y="381000"/>
            <a:ext cx="7772400" cy="1143000"/>
          </a:xfrm>
        </p:spPr>
        <p:txBody>
          <a:bodyPr/>
          <a:lstStyle/>
          <a:p>
            <a:r>
              <a:rPr lang="en-US" sz="4000" dirty="0"/>
              <a:t>Other Gear</a:t>
            </a:r>
          </a:p>
        </p:txBody>
      </p:sp>
      <p:sp>
        <p:nvSpPr>
          <p:cNvPr id="3" name="Content Placeholder 2">
            <a:extLst>
              <a:ext uri="{FF2B5EF4-FFF2-40B4-BE49-F238E27FC236}">
                <a16:creationId xmlns:a16="http://schemas.microsoft.com/office/drawing/2014/main" id="{9EADC8AF-E786-DD8B-8520-17716D1B00FB}"/>
              </a:ext>
            </a:extLst>
          </p:cNvPr>
          <p:cNvSpPr>
            <a:spLocks noGrp="1"/>
          </p:cNvSpPr>
          <p:nvPr>
            <p:ph idx="1"/>
          </p:nvPr>
        </p:nvSpPr>
        <p:spPr>
          <a:xfrm>
            <a:off x="1143000" y="1415971"/>
            <a:ext cx="8229600" cy="4940379"/>
          </a:xfrm>
        </p:spPr>
        <p:txBody>
          <a:bodyPr>
            <a:normAutofit/>
          </a:bodyPr>
          <a:lstStyle/>
          <a:p>
            <a:pPr marL="0" indent="0">
              <a:buNone/>
            </a:pPr>
            <a:r>
              <a:rPr lang="en-US" dirty="0">
                <a:latin typeface="+mj-lt"/>
              </a:rPr>
              <a:t>Depending on circumstances:</a:t>
            </a:r>
          </a:p>
          <a:p>
            <a:pPr marL="0" indent="0">
              <a:buNone/>
            </a:pPr>
            <a:endParaRPr lang="en-US" sz="1200" dirty="0">
              <a:latin typeface="+mj-lt"/>
            </a:endParaRPr>
          </a:p>
          <a:p>
            <a:r>
              <a:rPr lang="en-US" dirty="0">
                <a:latin typeface="+mj-lt"/>
              </a:rPr>
              <a:t>De-watering </a:t>
            </a:r>
            <a:br>
              <a:rPr lang="en-US" dirty="0">
                <a:latin typeface="+mj-lt"/>
              </a:rPr>
            </a:br>
            <a:r>
              <a:rPr lang="en-US" dirty="0">
                <a:latin typeface="+mj-lt"/>
              </a:rPr>
              <a:t>pump</a:t>
            </a:r>
          </a:p>
          <a:p>
            <a:r>
              <a:rPr lang="en-US" dirty="0">
                <a:latin typeface="+mj-lt"/>
              </a:rPr>
              <a:t>Paddle float</a:t>
            </a:r>
          </a:p>
          <a:p>
            <a:r>
              <a:rPr lang="en-US" dirty="0">
                <a:latin typeface="+mj-lt"/>
              </a:rPr>
              <a:t>Spare paddle</a:t>
            </a:r>
          </a:p>
          <a:p>
            <a:r>
              <a:rPr lang="en-US" dirty="0">
                <a:latin typeface="+mj-lt"/>
              </a:rPr>
              <a:t>Tow gear</a:t>
            </a:r>
          </a:p>
        </p:txBody>
      </p:sp>
      <p:sp>
        <p:nvSpPr>
          <p:cNvPr id="4" name="Slide Number Placeholder 3">
            <a:extLst>
              <a:ext uri="{FF2B5EF4-FFF2-40B4-BE49-F238E27FC236}">
                <a16:creationId xmlns:a16="http://schemas.microsoft.com/office/drawing/2014/main" id="{79791197-8116-8826-C484-634C700CBE0A}"/>
              </a:ext>
            </a:extLst>
          </p:cNvPr>
          <p:cNvSpPr>
            <a:spLocks noGrp="1"/>
          </p:cNvSpPr>
          <p:nvPr>
            <p:ph type="sldNum" sz="quarter" idx="12"/>
          </p:nvPr>
        </p:nvSpPr>
        <p:spPr/>
        <p:txBody>
          <a:bodyPr/>
          <a:lstStyle/>
          <a:p>
            <a:fld id="{380ED3A3-BA43-43DE-9A59-7E0E033A89EB}" type="slidenum">
              <a:rPr lang="en-US" smtClean="0"/>
              <a:t>22</a:t>
            </a:fld>
            <a:endParaRPr lang="en-US"/>
          </a:p>
        </p:txBody>
      </p:sp>
      <p:pic>
        <p:nvPicPr>
          <p:cNvPr id="6" name="Picture 5">
            <a:extLst>
              <a:ext uri="{FF2B5EF4-FFF2-40B4-BE49-F238E27FC236}">
                <a16:creationId xmlns:a16="http://schemas.microsoft.com/office/drawing/2014/main" id="{F1D5A5F8-06A7-9CAF-0144-287900E78987}"/>
              </a:ext>
            </a:extLst>
          </p:cNvPr>
          <p:cNvPicPr>
            <a:picLocks noChangeAspect="1"/>
          </p:cNvPicPr>
          <p:nvPr/>
        </p:nvPicPr>
        <p:blipFill>
          <a:blip r:embed="rId3"/>
          <a:stretch>
            <a:fillRect/>
          </a:stretch>
        </p:blipFill>
        <p:spPr>
          <a:xfrm>
            <a:off x="5029200" y="1981200"/>
            <a:ext cx="3900299" cy="3988143"/>
          </a:xfrm>
          <a:prstGeom prst="rect">
            <a:avLst/>
          </a:prstGeom>
        </p:spPr>
      </p:pic>
    </p:spTree>
    <p:extLst>
      <p:ext uri="{BB962C8B-B14F-4D97-AF65-F5344CB8AC3E}">
        <p14:creationId xmlns:p14="http://schemas.microsoft.com/office/powerpoint/2010/main" val="3102580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77F820-E984-EA6B-EF22-A41519C3AAE4}"/>
              </a:ext>
            </a:extLst>
          </p:cNvPr>
          <p:cNvSpPr>
            <a:spLocks noGrp="1"/>
          </p:cNvSpPr>
          <p:nvPr>
            <p:ph type="title"/>
          </p:nvPr>
        </p:nvSpPr>
        <p:spPr>
          <a:xfrm>
            <a:off x="762000" y="496095"/>
            <a:ext cx="8229600" cy="1408905"/>
          </a:xfrm>
        </p:spPr>
        <p:txBody>
          <a:bodyPr/>
          <a:lstStyle/>
          <a:p>
            <a:r>
              <a:rPr lang="en-US" sz="4000" dirty="0"/>
              <a:t>REVIEW/QUESTIONS SECTION I</a:t>
            </a:r>
          </a:p>
        </p:txBody>
      </p:sp>
      <p:sp>
        <p:nvSpPr>
          <p:cNvPr id="4" name="Slide Number Placeholder 3">
            <a:extLst>
              <a:ext uri="{FF2B5EF4-FFF2-40B4-BE49-F238E27FC236}">
                <a16:creationId xmlns:a16="http://schemas.microsoft.com/office/drawing/2014/main" id="{CB2671CE-90A0-B796-87E0-8ECE8F2000DD}"/>
              </a:ext>
            </a:extLst>
          </p:cNvPr>
          <p:cNvSpPr>
            <a:spLocks noGrp="1"/>
          </p:cNvSpPr>
          <p:nvPr>
            <p:ph type="sldNum" sz="quarter" idx="12"/>
          </p:nvPr>
        </p:nvSpPr>
        <p:spPr/>
        <p:txBody>
          <a:bodyPr/>
          <a:lstStyle/>
          <a:p>
            <a:fld id="{380ED3A3-BA43-43DE-9A59-7E0E033A89EB}" type="slidenum">
              <a:rPr lang="en-US" smtClean="0"/>
              <a:t>23</a:t>
            </a:fld>
            <a:endParaRPr lang="en-US"/>
          </a:p>
        </p:txBody>
      </p:sp>
      <p:sp>
        <p:nvSpPr>
          <p:cNvPr id="2" name="TextBox 1">
            <a:extLst>
              <a:ext uri="{FF2B5EF4-FFF2-40B4-BE49-F238E27FC236}">
                <a16:creationId xmlns:a16="http://schemas.microsoft.com/office/drawing/2014/main" id="{088BE5CC-F996-D234-7B59-84CAE9CF78A6}"/>
              </a:ext>
            </a:extLst>
          </p:cNvPr>
          <p:cNvSpPr txBox="1"/>
          <p:nvPr/>
        </p:nvSpPr>
        <p:spPr>
          <a:xfrm>
            <a:off x="1415716" y="1996619"/>
            <a:ext cx="7543800" cy="4708981"/>
          </a:xfrm>
          <a:prstGeom prst="rect">
            <a:avLst/>
          </a:prstGeom>
          <a:noFill/>
        </p:spPr>
        <p:txBody>
          <a:bodyPr wrap="square" rtlCol="0">
            <a:spAutoFit/>
          </a:bodyPr>
          <a:lstStyle/>
          <a:p>
            <a:pPr marL="514350" indent="-514350">
              <a:buAutoNum type="arabicPeriod"/>
            </a:pPr>
            <a:r>
              <a:rPr lang="en-US" sz="3200" dirty="0">
                <a:solidFill>
                  <a:srgbClr val="002060"/>
                </a:solidFill>
                <a:latin typeface="+mj-lt"/>
              </a:rPr>
              <a:t>Hopefully, one of your takeaways is that safety is a CONSCIOUS process involving knowledge and behavior.</a:t>
            </a:r>
          </a:p>
          <a:p>
            <a:endParaRPr lang="en-US" sz="3200" dirty="0">
              <a:solidFill>
                <a:srgbClr val="002060"/>
              </a:solidFill>
              <a:latin typeface="+mj-lt"/>
            </a:endParaRPr>
          </a:p>
          <a:p>
            <a:r>
              <a:rPr lang="en-US" sz="2800" dirty="0">
                <a:solidFill>
                  <a:srgbClr val="002060"/>
                </a:solidFill>
                <a:latin typeface="+mj-lt"/>
              </a:rPr>
              <a:t>What are some of the information you have learned so far that should help you be a safer paddler? What are some of the behaviors that you should adopt to increase safety?</a:t>
            </a:r>
            <a:endParaRPr lang="en-US" sz="3200" dirty="0">
              <a:solidFill>
                <a:srgbClr val="002060"/>
              </a:solidFill>
              <a:latin typeface="+mj-lt"/>
            </a:endParaRPr>
          </a:p>
        </p:txBody>
      </p:sp>
    </p:spTree>
    <p:extLst>
      <p:ext uri="{BB962C8B-B14F-4D97-AF65-F5344CB8AC3E}">
        <p14:creationId xmlns:p14="http://schemas.microsoft.com/office/powerpoint/2010/main" val="3787868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77F820-E984-EA6B-EF22-A41519C3AAE4}"/>
              </a:ext>
            </a:extLst>
          </p:cNvPr>
          <p:cNvSpPr>
            <a:spLocks noGrp="1"/>
          </p:cNvSpPr>
          <p:nvPr>
            <p:ph type="title"/>
          </p:nvPr>
        </p:nvSpPr>
        <p:spPr>
          <a:xfrm>
            <a:off x="990600" y="496095"/>
            <a:ext cx="8229600" cy="1408905"/>
          </a:xfrm>
        </p:spPr>
        <p:txBody>
          <a:bodyPr/>
          <a:lstStyle/>
          <a:p>
            <a:r>
              <a:rPr lang="en-US" sz="4000" dirty="0"/>
              <a:t>REVIEW/QUESTIONS SECTION I</a:t>
            </a:r>
          </a:p>
        </p:txBody>
      </p:sp>
      <p:sp>
        <p:nvSpPr>
          <p:cNvPr id="4" name="Slide Number Placeholder 3">
            <a:extLst>
              <a:ext uri="{FF2B5EF4-FFF2-40B4-BE49-F238E27FC236}">
                <a16:creationId xmlns:a16="http://schemas.microsoft.com/office/drawing/2014/main" id="{CB2671CE-90A0-B796-87E0-8ECE8F2000DD}"/>
              </a:ext>
            </a:extLst>
          </p:cNvPr>
          <p:cNvSpPr>
            <a:spLocks noGrp="1"/>
          </p:cNvSpPr>
          <p:nvPr>
            <p:ph type="sldNum" sz="quarter" idx="12"/>
          </p:nvPr>
        </p:nvSpPr>
        <p:spPr/>
        <p:txBody>
          <a:bodyPr/>
          <a:lstStyle/>
          <a:p>
            <a:fld id="{380ED3A3-BA43-43DE-9A59-7E0E033A89EB}" type="slidenum">
              <a:rPr lang="en-US" smtClean="0"/>
              <a:t>24</a:t>
            </a:fld>
            <a:endParaRPr lang="en-US"/>
          </a:p>
        </p:txBody>
      </p:sp>
      <p:sp>
        <p:nvSpPr>
          <p:cNvPr id="2" name="TextBox 1">
            <a:extLst>
              <a:ext uri="{FF2B5EF4-FFF2-40B4-BE49-F238E27FC236}">
                <a16:creationId xmlns:a16="http://schemas.microsoft.com/office/drawing/2014/main" id="{088BE5CC-F996-D234-7B59-84CAE9CF78A6}"/>
              </a:ext>
            </a:extLst>
          </p:cNvPr>
          <p:cNvSpPr txBox="1"/>
          <p:nvPr/>
        </p:nvSpPr>
        <p:spPr>
          <a:xfrm>
            <a:off x="1447800" y="2362200"/>
            <a:ext cx="7543800" cy="3539430"/>
          </a:xfrm>
          <a:prstGeom prst="rect">
            <a:avLst/>
          </a:prstGeom>
          <a:noFill/>
        </p:spPr>
        <p:txBody>
          <a:bodyPr wrap="square" rtlCol="0">
            <a:spAutoFit/>
          </a:bodyPr>
          <a:lstStyle/>
          <a:p>
            <a:r>
              <a:rPr lang="en-US" sz="3200" dirty="0">
                <a:solidFill>
                  <a:srgbClr val="002060"/>
                </a:solidFill>
                <a:latin typeface="+mj-lt"/>
              </a:rPr>
              <a:t>2. What is the best type of life jacket for the paddle sport you do? How do you wear it correctly?</a:t>
            </a:r>
          </a:p>
          <a:p>
            <a:r>
              <a:rPr lang="en-US" sz="3200" dirty="0">
                <a:solidFill>
                  <a:srgbClr val="002060"/>
                </a:solidFill>
                <a:latin typeface="+mj-lt"/>
              </a:rPr>
              <a:t>3. What are some of the advantages and disadvantages of the paddle craft that you use?</a:t>
            </a:r>
          </a:p>
        </p:txBody>
      </p:sp>
    </p:spTree>
    <p:extLst>
      <p:ext uri="{BB962C8B-B14F-4D97-AF65-F5344CB8AC3E}">
        <p14:creationId xmlns:p14="http://schemas.microsoft.com/office/powerpoint/2010/main" val="3465914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77F820-E984-EA6B-EF22-A41519C3AAE4}"/>
              </a:ext>
            </a:extLst>
          </p:cNvPr>
          <p:cNvSpPr>
            <a:spLocks noGrp="1"/>
          </p:cNvSpPr>
          <p:nvPr>
            <p:ph type="title"/>
          </p:nvPr>
        </p:nvSpPr>
        <p:spPr>
          <a:xfrm>
            <a:off x="762000" y="496095"/>
            <a:ext cx="8229600" cy="1408905"/>
          </a:xfrm>
        </p:spPr>
        <p:txBody>
          <a:bodyPr/>
          <a:lstStyle/>
          <a:p>
            <a:r>
              <a:rPr lang="en-US" sz="4000" dirty="0"/>
              <a:t>REVIEW/QUESTIONS SECTION I</a:t>
            </a:r>
          </a:p>
        </p:txBody>
      </p:sp>
      <p:sp>
        <p:nvSpPr>
          <p:cNvPr id="4" name="Slide Number Placeholder 3">
            <a:extLst>
              <a:ext uri="{FF2B5EF4-FFF2-40B4-BE49-F238E27FC236}">
                <a16:creationId xmlns:a16="http://schemas.microsoft.com/office/drawing/2014/main" id="{CB2671CE-90A0-B796-87E0-8ECE8F2000DD}"/>
              </a:ext>
            </a:extLst>
          </p:cNvPr>
          <p:cNvSpPr>
            <a:spLocks noGrp="1"/>
          </p:cNvSpPr>
          <p:nvPr>
            <p:ph type="sldNum" sz="quarter" idx="12"/>
          </p:nvPr>
        </p:nvSpPr>
        <p:spPr/>
        <p:txBody>
          <a:bodyPr/>
          <a:lstStyle/>
          <a:p>
            <a:fld id="{380ED3A3-BA43-43DE-9A59-7E0E033A89EB}" type="slidenum">
              <a:rPr lang="en-US" smtClean="0"/>
              <a:t>25</a:t>
            </a:fld>
            <a:endParaRPr lang="en-US"/>
          </a:p>
        </p:txBody>
      </p:sp>
      <p:sp>
        <p:nvSpPr>
          <p:cNvPr id="2" name="TextBox 1">
            <a:extLst>
              <a:ext uri="{FF2B5EF4-FFF2-40B4-BE49-F238E27FC236}">
                <a16:creationId xmlns:a16="http://schemas.microsoft.com/office/drawing/2014/main" id="{088BE5CC-F996-D234-7B59-84CAE9CF78A6}"/>
              </a:ext>
            </a:extLst>
          </p:cNvPr>
          <p:cNvSpPr txBox="1"/>
          <p:nvPr/>
        </p:nvSpPr>
        <p:spPr>
          <a:xfrm>
            <a:off x="1447800" y="2057400"/>
            <a:ext cx="7543800" cy="2554545"/>
          </a:xfrm>
          <a:prstGeom prst="rect">
            <a:avLst/>
          </a:prstGeom>
          <a:noFill/>
        </p:spPr>
        <p:txBody>
          <a:bodyPr wrap="square" rtlCol="0">
            <a:spAutoFit/>
          </a:bodyPr>
          <a:lstStyle/>
          <a:p>
            <a:r>
              <a:rPr lang="en-US" sz="3200" dirty="0">
                <a:solidFill>
                  <a:srgbClr val="002060"/>
                </a:solidFill>
                <a:latin typeface="+mj-lt"/>
              </a:rPr>
              <a:t>4. How can you ensure the buoyancy of your kayak?</a:t>
            </a:r>
          </a:p>
          <a:p>
            <a:r>
              <a:rPr lang="en-US" sz="3200" dirty="0">
                <a:solidFill>
                  <a:srgbClr val="002060"/>
                </a:solidFill>
                <a:latin typeface="+mj-lt"/>
              </a:rPr>
              <a:t>5. What are some of the other safety equipment you could carry?</a:t>
            </a:r>
          </a:p>
        </p:txBody>
      </p:sp>
    </p:spTree>
    <p:extLst>
      <p:ext uri="{BB962C8B-B14F-4D97-AF65-F5344CB8AC3E}">
        <p14:creationId xmlns:p14="http://schemas.microsoft.com/office/powerpoint/2010/main" val="1955371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9907-FA37-FC13-FDFD-4F2180842A27}"/>
              </a:ext>
            </a:extLst>
          </p:cNvPr>
          <p:cNvSpPr>
            <a:spLocks noGrp="1"/>
          </p:cNvSpPr>
          <p:nvPr>
            <p:ph type="title"/>
          </p:nvPr>
        </p:nvSpPr>
        <p:spPr>
          <a:xfrm>
            <a:off x="2362200" y="381000"/>
            <a:ext cx="5715000" cy="1143000"/>
          </a:xfrm>
        </p:spPr>
        <p:txBody>
          <a:bodyPr>
            <a:normAutofit/>
          </a:bodyPr>
          <a:lstStyle/>
          <a:p>
            <a:r>
              <a:rPr lang="en-US" sz="4000" dirty="0"/>
              <a:t>Stages of a Trip</a:t>
            </a:r>
          </a:p>
        </p:txBody>
      </p:sp>
      <p:sp>
        <p:nvSpPr>
          <p:cNvPr id="3" name="Slide Number Placeholder 2">
            <a:extLst>
              <a:ext uri="{FF2B5EF4-FFF2-40B4-BE49-F238E27FC236}">
                <a16:creationId xmlns:a16="http://schemas.microsoft.com/office/drawing/2014/main" id="{3B957DB0-AA9D-3635-F575-791979166028}"/>
              </a:ext>
            </a:extLst>
          </p:cNvPr>
          <p:cNvSpPr>
            <a:spLocks noGrp="1"/>
          </p:cNvSpPr>
          <p:nvPr>
            <p:ph type="sldNum" sz="quarter" idx="12"/>
          </p:nvPr>
        </p:nvSpPr>
        <p:spPr/>
        <p:txBody>
          <a:bodyPr/>
          <a:lstStyle/>
          <a:p>
            <a:fld id="{380ED3A3-BA43-43DE-9A59-7E0E033A89EB}" type="slidenum">
              <a:rPr lang="en-US" smtClean="0"/>
              <a:t>26</a:t>
            </a:fld>
            <a:endParaRPr lang="en-US"/>
          </a:p>
        </p:txBody>
      </p:sp>
      <p:sp>
        <p:nvSpPr>
          <p:cNvPr id="4" name="Content Placeholder 2">
            <a:extLst>
              <a:ext uri="{FF2B5EF4-FFF2-40B4-BE49-F238E27FC236}">
                <a16:creationId xmlns:a16="http://schemas.microsoft.com/office/drawing/2014/main" id="{6845B302-D9BB-2054-B1F5-262103597963}"/>
              </a:ext>
            </a:extLst>
          </p:cNvPr>
          <p:cNvSpPr txBox="1">
            <a:spLocks/>
          </p:cNvSpPr>
          <p:nvPr/>
        </p:nvSpPr>
        <p:spPr>
          <a:xfrm>
            <a:off x="1371600" y="1207914"/>
            <a:ext cx="7620000" cy="435468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000" dirty="0"/>
          </a:p>
          <a:p>
            <a:endParaRPr lang="en-US" sz="2000" dirty="0"/>
          </a:p>
          <a:p>
            <a:endParaRPr lang="en-US" sz="2000" dirty="0"/>
          </a:p>
          <a:p>
            <a:pPr marL="0" indent="0">
              <a:buNone/>
            </a:pPr>
            <a:r>
              <a:rPr lang="en-US" dirty="0">
                <a:solidFill>
                  <a:srgbClr val="002060"/>
                </a:solidFill>
                <a:latin typeface="+mj-lt"/>
              </a:rPr>
              <a:t>1. PLANNING AND PREPARATION</a:t>
            </a:r>
            <a:br>
              <a:rPr lang="en-US" dirty="0">
                <a:solidFill>
                  <a:srgbClr val="002060"/>
                </a:solidFill>
                <a:latin typeface="+mj-lt"/>
              </a:rPr>
            </a:br>
            <a:endParaRPr lang="en-US" dirty="0">
              <a:solidFill>
                <a:srgbClr val="002060"/>
              </a:solidFill>
              <a:latin typeface="+mj-lt"/>
            </a:endParaRPr>
          </a:p>
          <a:p>
            <a:pPr marL="0" indent="0">
              <a:buNone/>
            </a:pPr>
            <a:r>
              <a:rPr lang="en-US" dirty="0">
                <a:solidFill>
                  <a:srgbClr val="002060"/>
                </a:solidFill>
                <a:latin typeface="+mj-lt"/>
              </a:rPr>
              <a:t>2. ON THE WATER</a:t>
            </a:r>
            <a:br>
              <a:rPr lang="en-US" dirty="0">
                <a:solidFill>
                  <a:srgbClr val="002060"/>
                </a:solidFill>
                <a:latin typeface="+mj-lt"/>
              </a:rPr>
            </a:br>
            <a:endParaRPr lang="en-US" dirty="0">
              <a:solidFill>
                <a:srgbClr val="002060"/>
              </a:solidFill>
              <a:latin typeface="+mj-lt"/>
            </a:endParaRPr>
          </a:p>
          <a:p>
            <a:pPr marL="0" indent="0">
              <a:buNone/>
            </a:pPr>
            <a:r>
              <a:rPr lang="en-US" dirty="0">
                <a:solidFill>
                  <a:srgbClr val="002060"/>
                </a:solidFill>
                <a:latin typeface="+mj-lt"/>
              </a:rPr>
              <a:t>3. AFTER YOUR TRIP</a:t>
            </a:r>
          </a:p>
        </p:txBody>
      </p:sp>
    </p:spTree>
    <p:extLst>
      <p:ext uri="{BB962C8B-B14F-4D97-AF65-F5344CB8AC3E}">
        <p14:creationId xmlns:p14="http://schemas.microsoft.com/office/powerpoint/2010/main" val="3054726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5CAD-6A32-37A4-C209-C0BD83F8351D}"/>
              </a:ext>
            </a:extLst>
          </p:cNvPr>
          <p:cNvSpPr>
            <a:spLocks noGrp="1"/>
          </p:cNvSpPr>
          <p:nvPr>
            <p:ph type="title"/>
          </p:nvPr>
        </p:nvSpPr>
        <p:spPr>
          <a:xfrm>
            <a:off x="1371600" y="609600"/>
            <a:ext cx="7543800" cy="1143000"/>
          </a:xfrm>
        </p:spPr>
        <p:txBody>
          <a:bodyPr>
            <a:normAutofit fontScale="90000"/>
          </a:bodyPr>
          <a:lstStyle/>
          <a:p>
            <a:r>
              <a:rPr lang="en-US" dirty="0"/>
              <a:t>1. PLANNING AND PREPARATION</a:t>
            </a:r>
          </a:p>
        </p:txBody>
      </p:sp>
      <p:sp>
        <p:nvSpPr>
          <p:cNvPr id="3" name="Content Placeholder 2">
            <a:extLst>
              <a:ext uri="{FF2B5EF4-FFF2-40B4-BE49-F238E27FC236}">
                <a16:creationId xmlns:a16="http://schemas.microsoft.com/office/drawing/2014/main" id="{D44ACAFF-2AD8-65EF-6F99-58E517C7DB52}"/>
              </a:ext>
            </a:extLst>
          </p:cNvPr>
          <p:cNvSpPr>
            <a:spLocks noGrp="1"/>
          </p:cNvSpPr>
          <p:nvPr>
            <p:ph idx="1"/>
          </p:nvPr>
        </p:nvSpPr>
        <p:spPr>
          <a:xfrm>
            <a:off x="1219200" y="1823460"/>
            <a:ext cx="7696200" cy="4525963"/>
          </a:xfrm>
        </p:spPr>
        <p:txBody>
          <a:bodyPr/>
          <a:lstStyle/>
          <a:p>
            <a:pPr marL="457200" indent="-457200"/>
            <a:r>
              <a:rPr lang="en-US" dirty="0">
                <a:latin typeface="+mj-lt"/>
              </a:rPr>
              <a:t>Venue/route and water conditions</a:t>
            </a:r>
          </a:p>
          <a:p>
            <a:pPr marL="457200" indent="-457200"/>
            <a:r>
              <a:rPr lang="en-US" dirty="0">
                <a:latin typeface="+mj-lt"/>
              </a:rPr>
              <a:t>Weather:  wind, air, and water temperature, lightning</a:t>
            </a:r>
          </a:p>
          <a:p>
            <a:pPr marL="457200" indent="-457200"/>
            <a:r>
              <a:rPr lang="en-US" dirty="0">
                <a:latin typeface="+mj-lt"/>
              </a:rPr>
              <a:t>Checklist for gear</a:t>
            </a:r>
          </a:p>
          <a:p>
            <a:pPr marL="457200" indent="-457200"/>
            <a:r>
              <a:rPr lang="en-US" dirty="0">
                <a:latin typeface="+mj-lt"/>
              </a:rPr>
              <a:t>Communications</a:t>
            </a:r>
          </a:p>
          <a:p>
            <a:pPr marL="457200" indent="-457200"/>
            <a:r>
              <a:rPr lang="en-US" dirty="0">
                <a:latin typeface="+mj-lt"/>
              </a:rPr>
              <a:t>Float plan</a:t>
            </a:r>
          </a:p>
          <a:p>
            <a:pPr marL="457200" indent="-457200"/>
            <a:r>
              <a:rPr lang="en-US" dirty="0">
                <a:latin typeface="+mj-lt"/>
              </a:rPr>
              <a:t>Go/no-go decision</a:t>
            </a:r>
          </a:p>
          <a:p>
            <a:endParaRPr lang="en-US" dirty="0"/>
          </a:p>
        </p:txBody>
      </p:sp>
      <p:sp>
        <p:nvSpPr>
          <p:cNvPr id="4" name="Slide Number Placeholder 3">
            <a:extLst>
              <a:ext uri="{FF2B5EF4-FFF2-40B4-BE49-F238E27FC236}">
                <a16:creationId xmlns:a16="http://schemas.microsoft.com/office/drawing/2014/main" id="{76F6A598-8F0D-EA50-281F-9D76353BDD7D}"/>
              </a:ext>
            </a:extLst>
          </p:cNvPr>
          <p:cNvSpPr>
            <a:spLocks noGrp="1"/>
          </p:cNvSpPr>
          <p:nvPr>
            <p:ph type="sldNum" sz="quarter" idx="12"/>
          </p:nvPr>
        </p:nvSpPr>
        <p:spPr/>
        <p:txBody>
          <a:bodyPr/>
          <a:lstStyle/>
          <a:p>
            <a:fld id="{380ED3A3-BA43-43DE-9A59-7E0E033A89EB}" type="slidenum">
              <a:rPr lang="en-US" smtClean="0"/>
              <a:t>27</a:t>
            </a:fld>
            <a:endParaRPr lang="en-US"/>
          </a:p>
        </p:txBody>
      </p:sp>
    </p:spTree>
    <p:extLst>
      <p:ext uri="{BB962C8B-B14F-4D97-AF65-F5344CB8AC3E}">
        <p14:creationId xmlns:p14="http://schemas.microsoft.com/office/powerpoint/2010/main" val="2912402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6594070" cy="1143000"/>
          </a:xfrm>
        </p:spPr>
        <p:txBody>
          <a:bodyPr/>
          <a:lstStyle/>
          <a:p>
            <a:r>
              <a:rPr lang="en-US" sz="4000" dirty="0"/>
              <a:t>Trip Planning</a:t>
            </a:r>
          </a:p>
        </p:txBody>
      </p:sp>
      <p:sp>
        <p:nvSpPr>
          <p:cNvPr id="3" name="Slide Number Placeholder 2"/>
          <p:cNvSpPr>
            <a:spLocks noGrp="1"/>
          </p:cNvSpPr>
          <p:nvPr>
            <p:ph type="sldNum" sz="quarter" idx="12"/>
          </p:nvPr>
        </p:nvSpPr>
        <p:spPr/>
        <p:txBody>
          <a:bodyPr/>
          <a:lstStyle/>
          <a:p>
            <a:fld id="{380ED3A3-BA43-43DE-9A59-7E0E033A89EB}" type="slidenum">
              <a:rPr lang="en-US" smtClean="0"/>
              <a:t>28</a:t>
            </a:fld>
            <a:endParaRPr lang="en-US"/>
          </a:p>
        </p:txBody>
      </p:sp>
      <p:sp>
        <p:nvSpPr>
          <p:cNvPr id="7" name="Content Placeholder 2">
            <a:extLst>
              <a:ext uri="{FF2B5EF4-FFF2-40B4-BE49-F238E27FC236}">
                <a16:creationId xmlns:a16="http://schemas.microsoft.com/office/drawing/2014/main" id="{D77E800D-F7F0-D7DB-9349-BA709079A80E}"/>
              </a:ext>
            </a:extLst>
          </p:cNvPr>
          <p:cNvSpPr txBox="1">
            <a:spLocks/>
          </p:cNvSpPr>
          <p:nvPr/>
        </p:nvSpPr>
        <p:spPr>
          <a:xfrm>
            <a:off x="1676400" y="1828800"/>
            <a:ext cx="7467600" cy="42973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002060"/>
                </a:solidFill>
                <a:latin typeface="+mj-lt"/>
              </a:rPr>
              <a:t>Match skills to venue, conditions, distance</a:t>
            </a:r>
          </a:p>
          <a:p>
            <a:r>
              <a:rPr lang="en-US" dirty="0">
                <a:solidFill>
                  <a:srgbClr val="002060"/>
                </a:solidFill>
                <a:latin typeface="+mj-lt"/>
              </a:rPr>
              <a:t>Paddle with friends—it is safer</a:t>
            </a:r>
          </a:p>
          <a:p>
            <a:r>
              <a:rPr lang="en-US" dirty="0">
                <a:solidFill>
                  <a:srgbClr val="002060"/>
                </a:solidFill>
                <a:latin typeface="+mj-lt"/>
              </a:rPr>
              <a:t>Check the weather</a:t>
            </a:r>
          </a:p>
          <a:p>
            <a:r>
              <a:rPr lang="en-US" dirty="0">
                <a:solidFill>
                  <a:srgbClr val="002060"/>
                </a:solidFill>
                <a:latin typeface="+mj-lt"/>
              </a:rPr>
              <a:t>Know access points for alternative takeout</a:t>
            </a:r>
          </a:p>
          <a:p>
            <a:r>
              <a:rPr lang="en-US" dirty="0">
                <a:solidFill>
                  <a:srgbClr val="002060"/>
                </a:solidFill>
                <a:latin typeface="+mj-lt"/>
              </a:rPr>
              <a:t>Plan for a capsize</a:t>
            </a:r>
          </a:p>
        </p:txBody>
      </p:sp>
    </p:spTree>
    <p:extLst>
      <p:ext uri="{BB962C8B-B14F-4D97-AF65-F5344CB8AC3E}">
        <p14:creationId xmlns:p14="http://schemas.microsoft.com/office/powerpoint/2010/main" val="85479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41DD-C096-8A7B-D46B-7F99595C94A4}"/>
              </a:ext>
            </a:extLst>
          </p:cNvPr>
          <p:cNvSpPr>
            <a:spLocks noGrp="1"/>
          </p:cNvSpPr>
          <p:nvPr>
            <p:ph type="title"/>
          </p:nvPr>
        </p:nvSpPr>
        <p:spPr>
          <a:xfrm>
            <a:off x="1858659" y="582373"/>
            <a:ext cx="5867400" cy="1331495"/>
          </a:xfrm>
        </p:spPr>
        <p:txBody>
          <a:bodyPr>
            <a:normAutofit fontScale="90000"/>
          </a:bodyPr>
          <a:lstStyle/>
          <a:p>
            <a:r>
              <a:rPr lang="en-US" dirty="0"/>
              <a:t>Planning the Venue/Route</a:t>
            </a:r>
          </a:p>
        </p:txBody>
      </p:sp>
      <p:sp>
        <p:nvSpPr>
          <p:cNvPr id="3" name="Content Placeholder 2">
            <a:extLst>
              <a:ext uri="{FF2B5EF4-FFF2-40B4-BE49-F238E27FC236}">
                <a16:creationId xmlns:a16="http://schemas.microsoft.com/office/drawing/2014/main" id="{609A0D52-4CC3-09BD-5C8E-F760989DBE63}"/>
              </a:ext>
            </a:extLst>
          </p:cNvPr>
          <p:cNvSpPr>
            <a:spLocks noGrp="1"/>
          </p:cNvSpPr>
          <p:nvPr>
            <p:ph idx="1"/>
          </p:nvPr>
        </p:nvSpPr>
        <p:spPr>
          <a:xfrm>
            <a:off x="1447800" y="1674813"/>
            <a:ext cx="7772400" cy="4221163"/>
          </a:xfrm>
        </p:spPr>
        <p:txBody>
          <a:bodyPr>
            <a:normAutofit/>
          </a:bodyPr>
          <a:lstStyle/>
          <a:p>
            <a:pPr marL="0" indent="0">
              <a:buNone/>
            </a:pPr>
            <a:endParaRPr lang="en-US" dirty="0"/>
          </a:p>
          <a:p>
            <a:r>
              <a:rPr lang="en-US" dirty="0">
                <a:solidFill>
                  <a:srgbClr val="002060"/>
                </a:solidFill>
                <a:latin typeface="+mj-lt"/>
              </a:rPr>
              <a:t>Guidebooks/websites</a:t>
            </a:r>
          </a:p>
          <a:p>
            <a:r>
              <a:rPr lang="en-US" dirty="0">
                <a:solidFill>
                  <a:srgbClr val="002060"/>
                </a:solidFill>
                <a:latin typeface="+mj-lt"/>
              </a:rPr>
              <a:t>Marine charts</a:t>
            </a:r>
          </a:p>
          <a:p>
            <a:r>
              <a:rPr lang="en-US" dirty="0">
                <a:solidFill>
                  <a:srgbClr val="002060"/>
                </a:solidFill>
                <a:latin typeface="+mj-lt"/>
              </a:rPr>
              <a:t>GPS</a:t>
            </a:r>
          </a:p>
        </p:txBody>
      </p:sp>
      <p:sp>
        <p:nvSpPr>
          <p:cNvPr id="4" name="Slide Number Placeholder 3">
            <a:extLst>
              <a:ext uri="{FF2B5EF4-FFF2-40B4-BE49-F238E27FC236}">
                <a16:creationId xmlns:a16="http://schemas.microsoft.com/office/drawing/2014/main" id="{49699ECF-5532-490F-8CBC-BDE5FEC82EC2}"/>
              </a:ext>
            </a:extLst>
          </p:cNvPr>
          <p:cNvSpPr>
            <a:spLocks noGrp="1"/>
          </p:cNvSpPr>
          <p:nvPr>
            <p:ph type="sldNum" sz="quarter" idx="12"/>
          </p:nvPr>
        </p:nvSpPr>
        <p:spPr/>
        <p:txBody>
          <a:bodyPr/>
          <a:lstStyle/>
          <a:p>
            <a:fld id="{380ED3A3-BA43-43DE-9A59-7E0E033A89EB}" type="slidenum">
              <a:rPr lang="en-US" smtClean="0"/>
              <a:t>29</a:t>
            </a:fld>
            <a:endParaRPr lang="en-US"/>
          </a:p>
        </p:txBody>
      </p:sp>
      <p:pic>
        <p:nvPicPr>
          <p:cNvPr id="5" name="Picture 4">
            <a:extLst>
              <a:ext uri="{FF2B5EF4-FFF2-40B4-BE49-F238E27FC236}">
                <a16:creationId xmlns:a16="http://schemas.microsoft.com/office/drawing/2014/main" id="{FFD7248B-C51E-816F-2B89-B4A5FFDECD6F}"/>
              </a:ext>
            </a:extLst>
          </p:cNvPr>
          <p:cNvPicPr>
            <a:picLocks noChangeAspect="1"/>
          </p:cNvPicPr>
          <p:nvPr/>
        </p:nvPicPr>
        <p:blipFill>
          <a:blip r:embed="rId3"/>
          <a:stretch>
            <a:fillRect/>
          </a:stretch>
        </p:blipFill>
        <p:spPr>
          <a:xfrm>
            <a:off x="2077049" y="3969508"/>
            <a:ext cx="2736092" cy="2736092"/>
          </a:xfrm>
          <a:prstGeom prst="rect">
            <a:avLst/>
          </a:prstGeom>
        </p:spPr>
      </p:pic>
      <p:pic>
        <p:nvPicPr>
          <p:cNvPr id="8" name="Picture 7">
            <a:extLst>
              <a:ext uri="{FF2B5EF4-FFF2-40B4-BE49-F238E27FC236}">
                <a16:creationId xmlns:a16="http://schemas.microsoft.com/office/drawing/2014/main" id="{DE60EA9E-E043-027C-E578-EB15186A88AE}"/>
              </a:ext>
            </a:extLst>
          </p:cNvPr>
          <p:cNvPicPr>
            <a:picLocks noChangeAspect="1"/>
          </p:cNvPicPr>
          <p:nvPr/>
        </p:nvPicPr>
        <p:blipFill>
          <a:blip r:embed="rId4"/>
          <a:stretch>
            <a:fillRect/>
          </a:stretch>
        </p:blipFill>
        <p:spPr>
          <a:xfrm>
            <a:off x="5136242" y="2819400"/>
            <a:ext cx="3855358" cy="3886200"/>
          </a:xfrm>
          <a:prstGeom prst="rect">
            <a:avLst/>
          </a:prstGeom>
        </p:spPr>
      </p:pic>
    </p:spTree>
    <p:extLst>
      <p:ext uri="{BB962C8B-B14F-4D97-AF65-F5344CB8AC3E}">
        <p14:creationId xmlns:p14="http://schemas.microsoft.com/office/powerpoint/2010/main" val="538034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3A2EB-1833-25CE-56A2-C14E7AD331CF}"/>
              </a:ext>
            </a:extLst>
          </p:cNvPr>
          <p:cNvSpPr>
            <a:spLocks noGrp="1"/>
          </p:cNvSpPr>
          <p:nvPr>
            <p:ph type="title"/>
          </p:nvPr>
        </p:nvSpPr>
        <p:spPr>
          <a:xfrm>
            <a:off x="685800" y="381000"/>
            <a:ext cx="8305800" cy="1143000"/>
          </a:xfrm>
        </p:spPr>
        <p:txBody>
          <a:bodyPr/>
          <a:lstStyle/>
          <a:p>
            <a:r>
              <a:rPr lang="en-US" sz="4000" dirty="0"/>
              <a:t>Here’s What We’ll Cover</a:t>
            </a:r>
          </a:p>
        </p:txBody>
      </p:sp>
      <p:sp>
        <p:nvSpPr>
          <p:cNvPr id="5" name="Content Placeholder 4">
            <a:extLst>
              <a:ext uri="{FF2B5EF4-FFF2-40B4-BE49-F238E27FC236}">
                <a16:creationId xmlns:a16="http://schemas.microsoft.com/office/drawing/2014/main" id="{5DEF2C5E-9B29-5BEE-64BE-930F51C92B85}"/>
              </a:ext>
            </a:extLst>
          </p:cNvPr>
          <p:cNvSpPr>
            <a:spLocks noGrp="1"/>
          </p:cNvSpPr>
          <p:nvPr>
            <p:ph idx="1"/>
          </p:nvPr>
        </p:nvSpPr>
        <p:spPr>
          <a:xfrm>
            <a:off x="2057400" y="2057401"/>
            <a:ext cx="5562600" cy="3048000"/>
          </a:xfrm>
        </p:spPr>
        <p:txBody>
          <a:bodyPr/>
          <a:lstStyle/>
          <a:p>
            <a:pPr marL="0" indent="0">
              <a:buNone/>
            </a:pPr>
            <a:r>
              <a:rPr lang="en-US" dirty="0">
                <a:latin typeface="+mj-lt"/>
              </a:rPr>
              <a:t>I. Knowledge and Gear </a:t>
            </a:r>
          </a:p>
          <a:p>
            <a:pPr marL="0" indent="0">
              <a:buNone/>
            </a:pPr>
            <a:r>
              <a:rPr lang="en-US" dirty="0">
                <a:latin typeface="+mj-lt"/>
              </a:rPr>
              <a:t>II. Stages of a Trip</a:t>
            </a:r>
          </a:p>
          <a:p>
            <a:pPr marL="0" indent="0">
              <a:buNone/>
            </a:pPr>
            <a:r>
              <a:rPr lang="en-US" dirty="0">
                <a:latin typeface="+mj-lt"/>
              </a:rPr>
              <a:t>III. SUP and Fishing </a:t>
            </a:r>
          </a:p>
          <a:p>
            <a:pPr marL="0" indent="0">
              <a:buNone/>
            </a:pPr>
            <a:r>
              <a:rPr lang="en-US" dirty="0">
                <a:latin typeface="+mj-lt"/>
              </a:rPr>
              <a:t>IV. Resources </a:t>
            </a:r>
          </a:p>
          <a:p>
            <a:pPr marL="0" indent="0">
              <a:buNone/>
            </a:pPr>
            <a:r>
              <a:rPr lang="en-US" dirty="0">
                <a:latin typeface="+mj-lt"/>
              </a:rPr>
              <a:t>V. Open Forum</a:t>
            </a:r>
          </a:p>
          <a:p>
            <a:endParaRPr lang="en-US" dirty="0"/>
          </a:p>
          <a:p>
            <a:endParaRPr lang="en-US" dirty="0"/>
          </a:p>
        </p:txBody>
      </p:sp>
    </p:spTree>
    <p:extLst>
      <p:ext uri="{BB962C8B-B14F-4D97-AF65-F5344CB8AC3E}">
        <p14:creationId xmlns:p14="http://schemas.microsoft.com/office/powerpoint/2010/main" val="3624316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5C70-C7CA-B23F-F10A-E7ABC962198B}"/>
              </a:ext>
            </a:extLst>
          </p:cNvPr>
          <p:cNvSpPr>
            <a:spLocks noGrp="1"/>
          </p:cNvSpPr>
          <p:nvPr>
            <p:ph type="title"/>
          </p:nvPr>
        </p:nvSpPr>
        <p:spPr>
          <a:xfrm>
            <a:off x="1066800" y="381000"/>
            <a:ext cx="7772400" cy="1143000"/>
          </a:xfrm>
        </p:spPr>
        <p:txBody>
          <a:bodyPr/>
          <a:lstStyle/>
          <a:p>
            <a:r>
              <a:rPr lang="en-US" sz="4000" dirty="0"/>
              <a:t>Planning for Weather</a:t>
            </a:r>
          </a:p>
        </p:txBody>
      </p:sp>
      <p:sp>
        <p:nvSpPr>
          <p:cNvPr id="3" name="Content Placeholder 2">
            <a:extLst>
              <a:ext uri="{FF2B5EF4-FFF2-40B4-BE49-F238E27FC236}">
                <a16:creationId xmlns:a16="http://schemas.microsoft.com/office/drawing/2014/main" id="{C1FF9019-4703-C43B-F352-0946075E1128}"/>
              </a:ext>
            </a:extLst>
          </p:cNvPr>
          <p:cNvSpPr>
            <a:spLocks noGrp="1"/>
          </p:cNvSpPr>
          <p:nvPr>
            <p:ph idx="1"/>
          </p:nvPr>
        </p:nvSpPr>
        <p:spPr>
          <a:xfrm>
            <a:off x="1143000" y="1327484"/>
            <a:ext cx="7391400" cy="4525963"/>
          </a:xfrm>
        </p:spPr>
        <p:txBody>
          <a:bodyPr/>
          <a:lstStyle/>
          <a:p>
            <a:r>
              <a:rPr lang="en-US" dirty="0">
                <a:solidFill>
                  <a:srgbClr val="002060"/>
                </a:solidFill>
                <a:latin typeface="+mj-lt"/>
              </a:rPr>
              <a:t>Marine and local forecasts</a:t>
            </a:r>
          </a:p>
          <a:p>
            <a:r>
              <a:rPr lang="en-US" dirty="0">
                <a:solidFill>
                  <a:srgbClr val="002060"/>
                </a:solidFill>
                <a:latin typeface="+mj-lt"/>
              </a:rPr>
              <a:t>Wind may dictate a change of venue</a:t>
            </a:r>
          </a:p>
          <a:p>
            <a:r>
              <a:rPr lang="en-US" dirty="0">
                <a:solidFill>
                  <a:srgbClr val="002060"/>
                </a:solidFill>
                <a:latin typeface="+mj-lt"/>
              </a:rPr>
              <a:t>Heat and cold</a:t>
            </a:r>
          </a:p>
          <a:p>
            <a:r>
              <a:rPr lang="en-US" dirty="0">
                <a:solidFill>
                  <a:srgbClr val="002060"/>
                </a:solidFill>
                <a:latin typeface="+mj-lt"/>
              </a:rPr>
              <a:t>Storms and lightning </a:t>
            </a:r>
          </a:p>
          <a:p>
            <a:r>
              <a:rPr lang="en-US" dirty="0">
                <a:solidFill>
                  <a:srgbClr val="002060"/>
                </a:solidFill>
                <a:latin typeface="+mj-lt"/>
              </a:rPr>
              <a:t>Weather is changeable!</a:t>
            </a:r>
          </a:p>
          <a:p>
            <a:endParaRPr lang="en-US" dirty="0"/>
          </a:p>
        </p:txBody>
      </p:sp>
      <p:sp>
        <p:nvSpPr>
          <p:cNvPr id="4" name="Slide Number Placeholder 3">
            <a:extLst>
              <a:ext uri="{FF2B5EF4-FFF2-40B4-BE49-F238E27FC236}">
                <a16:creationId xmlns:a16="http://schemas.microsoft.com/office/drawing/2014/main" id="{A3CE3E4F-44AA-A43C-DF45-AE15B8D42514}"/>
              </a:ext>
            </a:extLst>
          </p:cNvPr>
          <p:cNvSpPr>
            <a:spLocks noGrp="1"/>
          </p:cNvSpPr>
          <p:nvPr>
            <p:ph type="sldNum" sz="quarter" idx="12"/>
          </p:nvPr>
        </p:nvSpPr>
        <p:spPr/>
        <p:txBody>
          <a:bodyPr/>
          <a:lstStyle/>
          <a:p>
            <a:fld id="{380ED3A3-BA43-43DE-9A59-7E0E033A89EB}" type="slidenum">
              <a:rPr lang="en-US" smtClean="0"/>
              <a:t>30</a:t>
            </a:fld>
            <a:endParaRPr lang="en-US"/>
          </a:p>
        </p:txBody>
      </p:sp>
      <p:pic>
        <p:nvPicPr>
          <p:cNvPr id="5" name="Picture 4">
            <a:extLst>
              <a:ext uri="{FF2B5EF4-FFF2-40B4-BE49-F238E27FC236}">
                <a16:creationId xmlns:a16="http://schemas.microsoft.com/office/drawing/2014/main" id="{5E2ADFE5-2BA7-C0E9-DC35-3E535477438E}"/>
              </a:ext>
            </a:extLst>
          </p:cNvPr>
          <p:cNvPicPr>
            <a:picLocks noChangeAspect="1"/>
          </p:cNvPicPr>
          <p:nvPr/>
        </p:nvPicPr>
        <p:blipFill>
          <a:blip r:embed="rId3"/>
          <a:stretch>
            <a:fillRect/>
          </a:stretch>
        </p:blipFill>
        <p:spPr>
          <a:xfrm>
            <a:off x="4267200" y="4724400"/>
            <a:ext cx="3619500" cy="2038630"/>
          </a:xfrm>
          <a:prstGeom prst="rect">
            <a:avLst/>
          </a:prstGeom>
        </p:spPr>
      </p:pic>
    </p:spTree>
    <p:extLst>
      <p:ext uri="{BB962C8B-B14F-4D97-AF65-F5344CB8AC3E}">
        <p14:creationId xmlns:p14="http://schemas.microsoft.com/office/powerpoint/2010/main" val="1778667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71C75C-9105-B24E-9552-43197862D049}"/>
              </a:ext>
            </a:extLst>
          </p:cNvPr>
          <p:cNvSpPr>
            <a:spLocks noGrp="1"/>
          </p:cNvSpPr>
          <p:nvPr>
            <p:ph type="title"/>
          </p:nvPr>
        </p:nvSpPr>
        <p:spPr>
          <a:xfrm>
            <a:off x="1295400" y="707803"/>
            <a:ext cx="7772400" cy="1578197"/>
          </a:xfrm>
        </p:spPr>
        <p:txBody>
          <a:bodyPr>
            <a:normAutofit fontScale="90000"/>
          </a:bodyPr>
          <a:lstStyle/>
          <a:p>
            <a:r>
              <a:rPr lang="en-US" dirty="0"/>
              <a:t>Planning: </a:t>
            </a:r>
            <a:br>
              <a:rPr lang="en-US" dirty="0"/>
            </a:br>
            <a:r>
              <a:rPr lang="en-US" dirty="0"/>
              <a:t>Dressing for Weather and Water</a:t>
            </a:r>
          </a:p>
        </p:txBody>
      </p:sp>
      <p:sp>
        <p:nvSpPr>
          <p:cNvPr id="6" name="Content Placeholder 5">
            <a:extLst>
              <a:ext uri="{FF2B5EF4-FFF2-40B4-BE49-F238E27FC236}">
                <a16:creationId xmlns:a16="http://schemas.microsoft.com/office/drawing/2014/main" id="{62E1E4D2-991F-9F54-50C1-D20D9D404BB9}"/>
              </a:ext>
            </a:extLst>
          </p:cNvPr>
          <p:cNvSpPr>
            <a:spLocks noGrp="1"/>
          </p:cNvSpPr>
          <p:nvPr>
            <p:ph idx="1"/>
          </p:nvPr>
        </p:nvSpPr>
        <p:spPr>
          <a:xfrm>
            <a:off x="1562100" y="2601100"/>
            <a:ext cx="6019800" cy="1950133"/>
          </a:xfrm>
        </p:spPr>
        <p:txBody>
          <a:bodyPr/>
          <a:lstStyle/>
          <a:p>
            <a:r>
              <a:rPr lang="en-US" dirty="0">
                <a:solidFill>
                  <a:srgbClr val="002060"/>
                </a:solidFill>
                <a:latin typeface="+mj-lt"/>
              </a:rPr>
              <a:t>Paddle shoes</a:t>
            </a:r>
          </a:p>
          <a:p>
            <a:r>
              <a:rPr lang="en-US" dirty="0">
                <a:solidFill>
                  <a:srgbClr val="002060"/>
                </a:solidFill>
                <a:latin typeface="+mj-lt"/>
              </a:rPr>
              <a:t>Sunscreen/</a:t>
            </a:r>
            <a:br>
              <a:rPr lang="en-US" dirty="0">
                <a:solidFill>
                  <a:srgbClr val="002060"/>
                </a:solidFill>
                <a:latin typeface="+mj-lt"/>
              </a:rPr>
            </a:br>
            <a:r>
              <a:rPr lang="en-US" dirty="0">
                <a:solidFill>
                  <a:srgbClr val="002060"/>
                </a:solidFill>
                <a:latin typeface="+mj-lt"/>
              </a:rPr>
              <a:t>sunglasses</a:t>
            </a:r>
          </a:p>
          <a:p>
            <a:r>
              <a:rPr lang="en-US" dirty="0">
                <a:solidFill>
                  <a:srgbClr val="002060"/>
                </a:solidFill>
                <a:latin typeface="+mj-lt"/>
              </a:rPr>
              <a:t>Paddle gloves</a:t>
            </a:r>
            <a:endParaRPr lang="en-US" dirty="0"/>
          </a:p>
        </p:txBody>
      </p:sp>
      <p:sp>
        <p:nvSpPr>
          <p:cNvPr id="4" name="Slide Number Placeholder 3">
            <a:extLst>
              <a:ext uri="{FF2B5EF4-FFF2-40B4-BE49-F238E27FC236}">
                <a16:creationId xmlns:a16="http://schemas.microsoft.com/office/drawing/2014/main" id="{3B0DFA3A-B0B5-93D9-D6AE-FB9C07C93254}"/>
              </a:ext>
            </a:extLst>
          </p:cNvPr>
          <p:cNvSpPr>
            <a:spLocks noGrp="1"/>
          </p:cNvSpPr>
          <p:nvPr>
            <p:ph type="sldNum" sz="quarter" idx="12"/>
          </p:nvPr>
        </p:nvSpPr>
        <p:spPr/>
        <p:txBody>
          <a:bodyPr/>
          <a:lstStyle/>
          <a:p>
            <a:fld id="{380ED3A3-BA43-43DE-9A59-7E0E033A89EB}" type="slidenum">
              <a:rPr lang="en-US" smtClean="0"/>
              <a:t>31</a:t>
            </a:fld>
            <a:endParaRPr lang="en-US"/>
          </a:p>
        </p:txBody>
      </p:sp>
      <p:pic>
        <p:nvPicPr>
          <p:cNvPr id="2" name="Picture 1">
            <a:extLst>
              <a:ext uri="{FF2B5EF4-FFF2-40B4-BE49-F238E27FC236}">
                <a16:creationId xmlns:a16="http://schemas.microsoft.com/office/drawing/2014/main" id="{F2020D92-EA6D-DF82-A469-76EDB7AEDDBD}"/>
              </a:ext>
            </a:extLst>
          </p:cNvPr>
          <p:cNvPicPr>
            <a:picLocks noChangeAspect="1"/>
          </p:cNvPicPr>
          <p:nvPr/>
        </p:nvPicPr>
        <p:blipFill>
          <a:blip r:embed="rId3"/>
          <a:stretch>
            <a:fillRect/>
          </a:stretch>
        </p:blipFill>
        <p:spPr>
          <a:xfrm>
            <a:off x="5769473" y="2501982"/>
            <a:ext cx="2925200" cy="1950133"/>
          </a:xfrm>
          <a:prstGeom prst="rect">
            <a:avLst/>
          </a:prstGeom>
        </p:spPr>
      </p:pic>
      <p:pic>
        <p:nvPicPr>
          <p:cNvPr id="3" name="Picture 2">
            <a:extLst>
              <a:ext uri="{FF2B5EF4-FFF2-40B4-BE49-F238E27FC236}">
                <a16:creationId xmlns:a16="http://schemas.microsoft.com/office/drawing/2014/main" id="{8F6624CD-824D-71A2-AD1E-4F285CAA19EB}"/>
              </a:ext>
            </a:extLst>
          </p:cNvPr>
          <p:cNvPicPr>
            <a:picLocks noChangeAspect="1"/>
          </p:cNvPicPr>
          <p:nvPr/>
        </p:nvPicPr>
        <p:blipFill>
          <a:blip r:embed="rId4"/>
          <a:stretch>
            <a:fillRect/>
          </a:stretch>
        </p:blipFill>
        <p:spPr>
          <a:xfrm>
            <a:off x="1752600" y="4951182"/>
            <a:ext cx="2689700" cy="1754418"/>
          </a:xfrm>
          <a:prstGeom prst="rect">
            <a:avLst/>
          </a:prstGeom>
        </p:spPr>
      </p:pic>
      <p:pic>
        <p:nvPicPr>
          <p:cNvPr id="7" name="Picture 6">
            <a:extLst>
              <a:ext uri="{FF2B5EF4-FFF2-40B4-BE49-F238E27FC236}">
                <a16:creationId xmlns:a16="http://schemas.microsoft.com/office/drawing/2014/main" id="{0BBDA7A2-045E-0E55-FFDD-C58ADA897473}"/>
              </a:ext>
            </a:extLst>
          </p:cNvPr>
          <p:cNvPicPr>
            <a:picLocks noChangeAspect="1"/>
          </p:cNvPicPr>
          <p:nvPr/>
        </p:nvPicPr>
        <p:blipFill>
          <a:blip r:embed="rId5"/>
          <a:stretch>
            <a:fillRect/>
          </a:stretch>
        </p:blipFill>
        <p:spPr>
          <a:xfrm>
            <a:off x="5103577" y="4744947"/>
            <a:ext cx="2700180" cy="2025135"/>
          </a:xfrm>
          <a:prstGeom prst="rect">
            <a:avLst/>
          </a:prstGeom>
        </p:spPr>
      </p:pic>
    </p:spTree>
    <p:extLst>
      <p:ext uri="{BB962C8B-B14F-4D97-AF65-F5344CB8AC3E}">
        <p14:creationId xmlns:p14="http://schemas.microsoft.com/office/powerpoint/2010/main" val="4076764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31CC-D75A-2D87-F250-23184806FCBA}"/>
              </a:ext>
            </a:extLst>
          </p:cNvPr>
          <p:cNvSpPr>
            <a:spLocks noGrp="1"/>
          </p:cNvSpPr>
          <p:nvPr>
            <p:ph type="title"/>
          </p:nvPr>
        </p:nvSpPr>
        <p:spPr>
          <a:xfrm>
            <a:off x="1447800" y="691284"/>
            <a:ext cx="7696200" cy="1143000"/>
          </a:xfrm>
        </p:spPr>
        <p:txBody>
          <a:bodyPr>
            <a:normAutofit fontScale="90000"/>
          </a:bodyPr>
          <a:lstStyle/>
          <a:p>
            <a:r>
              <a:rPr lang="en-US" dirty="0"/>
              <a:t>Planning: </a:t>
            </a:r>
            <a:br>
              <a:rPr lang="en-US" dirty="0"/>
            </a:br>
            <a:r>
              <a:rPr lang="en-US" dirty="0"/>
              <a:t>Dressing for the Water</a:t>
            </a:r>
          </a:p>
        </p:txBody>
      </p:sp>
      <p:sp>
        <p:nvSpPr>
          <p:cNvPr id="3" name="Content Placeholder 2">
            <a:extLst>
              <a:ext uri="{FF2B5EF4-FFF2-40B4-BE49-F238E27FC236}">
                <a16:creationId xmlns:a16="http://schemas.microsoft.com/office/drawing/2014/main" id="{E2AC0740-687E-F5A9-6FAD-EBB2C53AFC96}"/>
              </a:ext>
            </a:extLst>
          </p:cNvPr>
          <p:cNvSpPr>
            <a:spLocks noGrp="1"/>
          </p:cNvSpPr>
          <p:nvPr>
            <p:ph idx="1"/>
          </p:nvPr>
        </p:nvSpPr>
        <p:spPr>
          <a:xfrm>
            <a:off x="1052945" y="2133601"/>
            <a:ext cx="7924801" cy="834306"/>
          </a:xfrm>
        </p:spPr>
        <p:txBody>
          <a:bodyPr>
            <a:normAutofit fontScale="85000" lnSpcReduction="20000"/>
          </a:bodyPr>
          <a:lstStyle/>
          <a:p>
            <a:pPr marL="0" indent="0" algn="ctr">
              <a:buNone/>
            </a:pPr>
            <a:r>
              <a:rPr kumimoji="0" lang="en-US" sz="3300" b="1" i="0" u="none" strike="noStrike" kern="1200" cap="none" spc="0" normalizeH="0" baseline="0" noProof="0" dirty="0">
                <a:ln>
                  <a:noFill/>
                </a:ln>
                <a:solidFill>
                  <a:srgbClr val="003366"/>
                </a:solidFill>
                <a:effectLst/>
                <a:uLnTx/>
                <a:uFillTx/>
                <a:latin typeface="Arial Black"/>
                <a:ea typeface="+mj-ea"/>
                <a:cs typeface="Times New Roman"/>
              </a:rPr>
              <a:t>Cold Shock Response</a:t>
            </a:r>
            <a:br>
              <a:rPr kumimoji="0" lang="en-US" sz="3300" b="1" i="0" u="none" strike="noStrike" kern="1200" cap="none" spc="0" normalizeH="0" baseline="0" noProof="0" dirty="0">
                <a:ln>
                  <a:noFill/>
                </a:ln>
                <a:solidFill>
                  <a:srgbClr val="003366"/>
                </a:solidFill>
                <a:effectLst/>
                <a:uLnTx/>
                <a:uFillTx/>
                <a:latin typeface="Arial Black"/>
                <a:ea typeface="+mj-ea"/>
                <a:cs typeface="Times New Roman"/>
              </a:rPr>
            </a:br>
            <a:r>
              <a:rPr kumimoji="0" lang="en-US" sz="3300" b="1" i="0" u="none" strike="noStrike" kern="1200" cap="none" spc="0" normalizeH="0" baseline="0" noProof="0" dirty="0">
                <a:ln>
                  <a:noFill/>
                </a:ln>
                <a:solidFill>
                  <a:srgbClr val="003366"/>
                </a:solidFill>
                <a:effectLst/>
                <a:uLnTx/>
                <a:uFillTx/>
                <a:latin typeface="Arial Black"/>
                <a:ea typeface="+mj-ea"/>
                <a:cs typeface="Times New Roman"/>
              </a:rPr>
              <a:t>(Cold Shock, Cold Water Shock)</a:t>
            </a:r>
            <a:endParaRPr lang="en-US" sz="3200" dirty="0">
              <a:latin typeface="+mj-lt"/>
            </a:endParaRPr>
          </a:p>
        </p:txBody>
      </p:sp>
      <p:sp>
        <p:nvSpPr>
          <p:cNvPr id="4" name="Slide Number Placeholder 3">
            <a:extLst>
              <a:ext uri="{FF2B5EF4-FFF2-40B4-BE49-F238E27FC236}">
                <a16:creationId xmlns:a16="http://schemas.microsoft.com/office/drawing/2014/main" id="{B6D50A0F-37FA-C987-52E1-174052375C2E}"/>
              </a:ext>
            </a:extLst>
          </p:cNvPr>
          <p:cNvSpPr>
            <a:spLocks noGrp="1"/>
          </p:cNvSpPr>
          <p:nvPr>
            <p:ph type="sldNum" sz="quarter" idx="12"/>
          </p:nvPr>
        </p:nvSpPr>
        <p:spPr/>
        <p:txBody>
          <a:bodyPr/>
          <a:lstStyle/>
          <a:p>
            <a:fld id="{380ED3A3-BA43-43DE-9A59-7E0E033A89EB}" type="slidenum">
              <a:rPr lang="en-US" smtClean="0"/>
              <a:t>32</a:t>
            </a:fld>
            <a:endParaRPr lang="en-US"/>
          </a:p>
        </p:txBody>
      </p:sp>
      <p:pic>
        <p:nvPicPr>
          <p:cNvPr id="5" name="Picture 4">
            <a:extLst>
              <a:ext uri="{FF2B5EF4-FFF2-40B4-BE49-F238E27FC236}">
                <a16:creationId xmlns:a16="http://schemas.microsoft.com/office/drawing/2014/main" id="{375EF655-2906-455D-B656-D0997479B9F9}"/>
              </a:ext>
            </a:extLst>
          </p:cNvPr>
          <p:cNvPicPr>
            <a:picLocks noChangeAspect="1"/>
          </p:cNvPicPr>
          <p:nvPr/>
        </p:nvPicPr>
        <p:blipFill>
          <a:blip r:embed="rId3"/>
          <a:stretch>
            <a:fillRect/>
          </a:stretch>
        </p:blipFill>
        <p:spPr>
          <a:xfrm>
            <a:off x="5912427" y="3576562"/>
            <a:ext cx="3186546" cy="2124364"/>
          </a:xfrm>
          <a:prstGeom prst="rect">
            <a:avLst/>
          </a:prstGeom>
        </p:spPr>
      </p:pic>
      <p:sp>
        <p:nvSpPr>
          <p:cNvPr id="11" name="TextBox 10">
            <a:extLst>
              <a:ext uri="{FF2B5EF4-FFF2-40B4-BE49-F238E27FC236}">
                <a16:creationId xmlns:a16="http://schemas.microsoft.com/office/drawing/2014/main" id="{36509893-8E68-A5B6-92B0-013B852E731D}"/>
              </a:ext>
            </a:extLst>
          </p:cNvPr>
          <p:cNvSpPr txBox="1"/>
          <p:nvPr/>
        </p:nvSpPr>
        <p:spPr>
          <a:xfrm>
            <a:off x="1219200" y="3276600"/>
            <a:ext cx="4419600" cy="3046988"/>
          </a:xfrm>
          <a:prstGeom prst="rect">
            <a:avLst/>
          </a:prstGeom>
          <a:noFill/>
        </p:spPr>
        <p:txBody>
          <a:bodyPr wrap="square" rtlCol="0">
            <a:spAutoFit/>
          </a:bodyPr>
          <a:lstStyle/>
          <a:p>
            <a:pPr marL="457200" indent="-457200">
              <a:buFont typeface="Arial" panose="020B0604020202020204" pitchFamily="34" charset="0"/>
              <a:buChar char="•"/>
            </a:pPr>
            <a:r>
              <a:rPr lang="en-US" b="1" dirty="0">
                <a:solidFill>
                  <a:srgbClr val="003366"/>
                </a:solidFill>
                <a:latin typeface="Arial Black"/>
                <a:ea typeface="+mj-ea"/>
                <a:cs typeface="Times New Roman"/>
              </a:rPr>
              <a:t>Immediate, reflexive response</a:t>
            </a:r>
          </a:p>
          <a:p>
            <a:pPr marL="457200" indent="-457200">
              <a:buFont typeface="Arial" panose="020B0604020202020204" pitchFamily="34" charset="0"/>
              <a:buChar char="•"/>
            </a:pPr>
            <a:r>
              <a:rPr lang="en-US" b="1" dirty="0">
                <a:solidFill>
                  <a:srgbClr val="003366"/>
                </a:solidFill>
                <a:latin typeface="Arial Black"/>
                <a:ea typeface="+mj-ea"/>
                <a:cs typeface="Times New Roman"/>
              </a:rPr>
              <a:t>Typically lasts one to five minutes</a:t>
            </a:r>
          </a:p>
          <a:p>
            <a:pPr marL="457200" indent="-457200">
              <a:buFont typeface="Arial" panose="020B0604020202020204" pitchFamily="34" charset="0"/>
              <a:buChar char="•"/>
            </a:pPr>
            <a:r>
              <a:rPr lang="en-US" b="1" dirty="0">
                <a:solidFill>
                  <a:srgbClr val="003366"/>
                </a:solidFill>
                <a:latin typeface="Arial Black"/>
                <a:ea typeface="+mj-ea"/>
                <a:cs typeface="Times New Roman"/>
              </a:rPr>
              <a:t>Colder water = higher risk of occurring</a:t>
            </a:r>
          </a:p>
          <a:p>
            <a:pPr marL="457200" indent="-457200">
              <a:buFont typeface="Arial" panose="020B0604020202020204" pitchFamily="34" charset="0"/>
              <a:buChar char="•"/>
            </a:pPr>
            <a:r>
              <a:rPr lang="en-US" b="1" dirty="0">
                <a:solidFill>
                  <a:srgbClr val="003366"/>
                </a:solidFill>
                <a:latin typeface="Arial Black"/>
                <a:ea typeface="+mj-ea"/>
                <a:cs typeface="Times New Roman"/>
              </a:rPr>
              <a:t>Rapidly reaches maximum effect</a:t>
            </a:r>
          </a:p>
        </p:txBody>
      </p:sp>
    </p:spTree>
    <p:extLst>
      <p:ext uri="{BB962C8B-B14F-4D97-AF65-F5344CB8AC3E}">
        <p14:creationId xmlns:p14="http://schemas.microsoft.com/office/powerpoint/2010/main" val="3979592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31CC-D75A-2D87-F250-23184806FCBA}"/>
              </a:ext>
            </a:extLst>
          </p:cNvPr>
          <p:cNvSpPr>
            <a:spLocks noGrp="1"/>
          </p:cNvSpPr>
          <p:nvPr>
            <p:ph type="title"/>
          </p:nvPr>
        </p:nvSpPr>
        <p:spPr>
          <a:xfrm>
            <a:off x="1447800" y="691284"/>
            <a:ext cx="7696200" cy="1143000"/>
          </a:xfrm>
        </p:spPr>
        <p:txBody>
          <a:bodyPr>
            <a:normAutofit fontScale="90000"/>
          </a:bodyPr>
          <a:lstStyle/>
          <a:p>
            <a:r>
              <a:rPr lang="en-US" dirty="0"/>
              <a:t>Planning: </a:t>
            </a:r>
            <a:br>
              <a:rPr lang="en-US" dirty="0"/>
            </a:br>
            <a:r>
              <a:rPr lang="en-US" dirty="0"/>
              <a:t>Dressing for the Water</a:t>
            </a:r>
          </a:p>
        </p:txBody>
      </p:sp>
      <p:sp>
        <p:nvSpPr>
          <p:cNvPr id="3" name="Content Placeholder 2">
            <a:extLst>
              <a:ext uri="{FF2B5EF4-FFF2-40B4-BE49-F238E27FC236}">
                <a16:creationId xmlns:a16="http://schemas.microsoft.com/office/drawing/2014/main" id="{E2AC0740-687E-F5A9-6FAD-EBB2C53AFC96}"/>
              </a:ext>
            </a:extLst>
          </p:cNvPr>
          <p:cNvSpPr>
            <a:spLocks noGrp="1"/>
          </p:cNvSpPr>
          <p:nvPr>
            <p:ph idx="1"/>
          </p:nvPr>
        </p:nvSpPr>
        <p:spPr>
          <a:xfrm>
            <a:off x="1052945" y="2133601"/>
            <a:ext cx="7924801" cy="685799"/>
          </a:xfrm>
        </p:spPr>
        <p:txBody>
          <a:bodyPr>
            <a:normAutofit/>
          </a:bodyPr>
          <a:lstStyle/>
          <a:p>
            <a:pPr marL="0" indent="0" algn="ctr">
              <a:buNone/>
            </a:pPr>
            <a:r>
              <a:rPr kumimoji="0" lang="en-US" sz="3300" b="1" i="0" u="none" strike="noStrike" kern="1200" cap="none" spc="0" normalizeH="0" baseline="0" noProof="0" dirty="0">
                <a:ln>
                  <a:noFill/>
                </a:ln>
                <a:solidFill>
                  <a:srgbClr val="003366"/>
                </a:solidFill>
                <a:effectLst/>
                <a:uLnTx/>
                <a:uFillTx/>
                <a:latin typeface="Arial Black"/>
                <a:ea typeface="+mj-ea"/>
                <a:cs typeface="Times New Roman"/>
              </a:rPr>
              <a:t>Cold Incapacitation</a:t>
            </a:r>
            <a:endParaRPr lang="en-US" sz="3200" dirty="0">
              <a:latin typeface="+mj-lt"/>
            </a:endParaRPr>
          </a:p>
        </p:txBody>
      </p:sp>
      <p:sp>
        <p:nvSpPr>
          <p:cNvPr id="4" name="Slide Number Placeholder 3">
            <a:extLst>
              <a:ext uri="{FF2B5EF4-FFF2-40B4-BE49-F238E27FC236}">
                <a16:creationId xmlns:a16="http://schemas.microsoft.com/office/drawing/2014/main" id="{B6D50A0F-37FA-C987-52E1-174052375C2E}"/>
              </a:ext>
            </a:extLst>
          </p:cNvPr>
          <p:cNvSpPr>
            <a:spLocks noGrp="1"/>
          </p:cNvSpPr>
          <p:nvPr>
            <p:ph type="sldNum" sz="quarter" idx="12"/>
          </p:nvPr>
        </p:nvSpPr>
        <p:spPr/>
        <p:txBody>
          <a:bodyPr/>
          <a:lstStyle/>
          <a:p>
            <a:fld id="{380ED3A3-BA43-43DE-9A59-7E0E033A89EB}" type="slidenum">
              <a:rPr lang="en-US" smtClean="0"/>
              <a:t>33</a:t>
            </a:fld>
            <a:endParaRPr lang="en-US"/>
          </a:p>
        </p:txBody>
      </p:sp>
      <p:sp>
        <p:nvSpPr>
          <p:cNvPr id="11" name="TextBox 10">
            <a:extLst>
              <a:ext uri="{FF2B5EF4-FFF2-40B4-BE49-F238E27FC236}">
                <a16:creationId xmlns:a16="http://schemas.microsoft.com/office/drawing/2014/main" id="{36509893-8E68-A5B6-92B0-013B852E731D}"/>
              </a:ext>
            </a:extLst>
          </p:cNvPr>
          <p:cNvSpPr txBox="1"/>
          <p:nvPr/>
        </p:nvSpPr>
        <p:spPr>
          <a:xfrm>
            <a:off x="1219200" y="3276600"/>
            <a:ext cx="4419600"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003366"/>
                </a:solidFill>
                <a:latin typeface="Arial Black"/>
                <a:ea typeface="+mj-ea"/>
                <a:cs typeface="Times New Roman"/>
              </a:rPr>
              <a:t>Extremities cool and lose function</a:t>
            </a:r>
          </a:p>
          <a:p>
            <a:pPr marL="457200" indent="-457200">
              <a:buFont typeface="Arial" panose="020B0604020202020204" pitchFamily="34" charset="0"/>
              <a:buChar char="•"/>
            </a:pPr>
            <a:r>
              <a:rPr lang="en-US" sz="2800" b="1" dirty="0">
                <a:solidFill>
                  <a:srgbClr val="003366"/>
                </a:solidFill>
                <a:latin typeface="Arial Black"/>
                <a:ea typeface="+mj-ea"/>
                <a:cs typeface="Times New Roman"/>
              </a:rPr>
              <a:t>Swim failure – 10 minutes</a:t>
            </a:r>
          </a:p>
          <a:p>
            <a:pPr marL="457200" indent="-457200">
              <a:buFont typeface="Arial" panose="020B0604020202020204" pitchFamily="34" charset="0"/>
              <a:buChar char="•"/>
            </a:pPr>
            <a:r>
              <a:rPr lang="en-US" sz="2800" b="1" dirty="0">
                <a:solidFill>
                  <a:srgbClr val="003366"/>
                </a:solidFill>
                <a:latin typeface="Arial Black"/>
                <a:ea typeface="+mj-ea"/>
                <a:cs typeface="Times New Roman"/>
              </a:rPr>
              <a:t>Motor skills loss</a:t>
            </a:r>
          </a:p>
          <a:p>
            <a:pPr marL="457200" indent="-457200">
              <a:buFont typeface="Arial" panose="020B0604020202020204" pitchFamily="34" charset="0"/>
              <a:buChar char="•"/>
            </a:pPr>
            <a:r>
              <a:rPr lang="en-US" sz="2800" b="1" dirty="0">
                <a:solidFill>
                  <a:srgbClr val="003366"/>
                </a:solidFill>
                <a:latin typeface="Arial Black"/>
                <a:ea typeface="+mj-ea"/>
                <a:cs typeface="Times New Roman"/>
              </a:rPr>
              <a:t>No PFD = Drowning</a:t>
            </a:r>
          </a:p>
        </p:txBody>
      </p:sp>
      <p:pic>
        <p:nvPicPr>
          <p:cNvPr id="6" name="Picture 5">
            <a:extLst>
              <a:ext uri="{FF2B5EF4-FFF2-40B4-BE49-F238E27FC236}">
                <a16:creationId xmlns:a16="http://schemas.microsoft.com/office/drawing/2014/main" id="{59E906DB-376C-297B-09D6-AB3BFE11A4C0}"/>
              </a:ext>
            </a:extLst>
          </p:cNvPr>
          <p:cNvPicPr>
            <a:picLocks noChangeAspect="1"/>
          </p:cNvPicPr>
          <p:nvPr/>
        </p:nvPicPr>
        <p:blipFill>
          <a:blip r:embed="rId3"/>
          <a:stretch>
            <a:fillRect/>
          </a:stretch>
        </p:blipFill>
        <p:spPr>
          <a:xfrm>
            <a:off x="6138673" y="2819401"/>
            <a:ext cx="2284891" cy="3428999"/>
          </a:xfrm>
          <a:prstGeom prst="rect">
            <a:avLst/>
          </a:prstGeom>
        </p:spPr>
      </p:pic>
    </p:spTree>
    <p:extLst>
      <p:ext uri="{BB962C8B-B14F-4D97-AF65-F5344CB8AC3E}">
        <p14:creationId xmlns:p14="http://schemas.microsoft.com/office/powerpoint/2010/main" val="1926150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31CC-D75A-2D87-F250-23184806FCBA}"/>
              </a:ext>
            </a:extLst>
          </p:cNvPr>
          <p:cNvSpPr>
            <a:spLocks noGrp="1"/>
          </p:cNvSpPr>
          <p:nvPr>
            <p:ph type="title"/>
          </p:nvPr>
        </p:nvSpPr>
        <p:spPr>
          <a:xfrm>
            <a:off x="1447800" y="691284"/>
            <a:ext cx="7696200" cy="1143000"/>
          </a:xfrm>
        </p:spPr>
        <p:txBody>
          <a:bodyPr>
            <a:normAutofit fontScale="90000"/>
          </a:bodyPr>
          <a:lstStyle/>
          <a:p>
            <a:r>
              <a:rPr lang="en-US" dirty="0"/>
              <a:t>Planning: </a:t>
            </a:r>
            <a:br>
              <a:rPr lang="en-US" dirty="0"/>
            </a:br>
            <a:r>
              <a:rPr lang="en-US" dirty="0"/>
              <a:t>Dressing for the Water</a:t>
            </a:r>
          </a:p>
        </p:txBody>
      </p:sp>
      <p:sp>
        <p:nvSpPr>
          <p:cNvPr id="3" name="Content Placeholder 2">
            <a:extLst>
              <a:ext uri="{FF2B5EF4-FFF2-40B4-BE49-F238E27FC236}">
                <a16:creationId xmlns:a16="http://schemas.microsoft.com/office/drawing/2014/main" id="{E2AC0740-687E-F5A9-6FAD-EBB2C53AFC96}"/>
              </a:ext>
            </a:extLst>
          </p:cNvPr>
          <p:cNvSpPr>
            <a:spLocks noGrp="1"/>
          </p:cNvSpPr>
          <p:nvPr>
            <p:ph idx="1"/>
          </p:nvPr>
        </p:nvSpPr>
        <p:spPr>
          <a:xfrm>
            <a:off x="1052945" y="1905000"/>
            <a:ext cx="7924801" cy="4419600"/>
          </a:xfrm>
        </p:spPr>
        <p:txBody>
          <a:bodyPr>
            <a:normAutofit fontScale="62500" lnSpcReduction="20000"/>
          </a:bodyPr>
          <a:lstStyle/>
          <a:p>
            <a:pPr marL="0" indent="0" algn="ctr">
              <a:buNone/>
            </a:pPr>
            <a:br>
              <a:rPr lang="en-US" dirty="0">
                <a:latin typeface="+mj-lt"/>
              </a:rPr>
            </a:br>
            <a:r>
              <a:rPr lang="en-US" sz="5800" dirty="0">
                <a:latin typeface="+mj-lt"/>
              </a:rPr>
              <a:t>HYPOTHERMIA</a:t>
            </a:r>
          </a:p>
          <a:p>
            <a:pPr marL="342900" lvl="1" indent="-342900">
              <a:buChar char="•"/>
            </a:pPr>
            <a:endParaRPr lang="en-US" sz="1800" b="1" dirty="0">
              <a:solidFill>
                <a:srgbClr val="002060"/>
              </a:solidFill>
              <a:latin typeface="+mj-lt"/>
            </a:endParaRPr>
          </a:p>
          <a:p>
            <a:pPr marL="342900" lvl="1" indent="-342900">
              <a:buChar char="•"/>
            </a:pPr>
            <a:r>
              <a:rPr lang="en-US" sz="5800" b="1" dirty="0">
                <a:solidFill>
                  <a:srgbClr val="002060"/>
                </a:solidFill>
                <a:latin typeface="+mj-lt"/>
              </a:rPr>
              <a:t>Core body temperature = 95</a:t>
            </a:r>
            <a:r>
              <a:rPr lang="en-US" sz="5800" b="1" dirty="0">
                <a:solidFill>
                  <a:srgbClr val="002060"/>
                </a:solidFill>
                <a:latin typeface="Arial" panose="020B0604020202020204" pitchFamily="34" charset="0"/>
                <a:cs typeface="Arial" panose="020B0604020202020204" pitchFamily="34" charset="0"/>
              </a:rPr>
              <a:t>⁰</a:t>
            </a:r>
            <a:r>
              <a:rPr lang="en-US" sz="5800" b="1" dirty="0">
                <a:solidFill>
                  <a:srgbClr val="002060"/>
                </a:solidFill>
                <a:latin typeface="Arial Rounded MT Bold" panose="020F0704030504030204" pitchFamily="34" charset="0"/>
                <a:cs typeface="Arial" panose="020B0604020202020204" pitchFamily="34" charset="0"/>
              </a:rPr>
              <a:t>F or lower</a:t>
            </a:r>
            <a:endParaRPr lang="en-US" sz="5800" b="1" dirty="0">
              <a:solidFill>
                <a:srgbClr val="002060"/>
              </a:solidFill>
              <a:latin typeface="Arial Rounded MT Bold" panose="020F0704030504030204" pitchFamily="34" charset="0"/>
            </a:endParaRPr>
          </a:p>
          <a:p>
            <a:pPr marL="342900" lvl="1" indent="-342900">
              <a:buChar char="•"/>
            </a:pPr>
            <a:r>
              <a:rPr lang="en-US" sz="5800" b="1" dirty="0">
                <a:solidFill>
                  <a:srgbClr val="002060"/>
                </a:solidFill>
                <a:latin typeface="+mj-lt"/>
              </a:rPr>
              <a:t>Three Stages</a:t>
            </a:r>
          </a:p>
          <a:p>
            <a:pPr marL="742950" lvl="2" indent="-342900"/>
            <a:r>
              <a:rPr lang="en-US" sz="5800" b="1" dirty="0">
                <a:solidFill>
                  <a:srgbClr val="002060"/>
                </a:solidFill>
                <a:latin typeface="+mj-lt"/>
              </a:rPr>
              <a:t>Mild</a:t>
            </a:r>
          </a:p>
          <a:p>
            <a:pPr marL="742950" lvl="2" indent="-342900"/>
            <a:r>
              <a:rPr lang="en-US" sz="5800" b="1" dirty="0">
                <a:solidFill>
                  <a:srgbClr val="002060"/>
                </a:solidFill>
                <a:latin typeface="+mj-lt"/>
              </a:rPr>
              <a:t>Moderate</a:t>
            </a:r>
          </a:p>
          <a:p>
            <a:pPr marL="742950" lvl="2" indent="-342900"/>
            <a:r>
              <a:rPr lang="en-US" sz="5800" b="1" dirty="0">
                <a:solidFill>
                  <a:srgbClr val="002060"/>
                </a:solidFill>
                <a:latin typeface="+mj-lt"/>
              </a:rPr>
              <a:t>Severe</a:t>
            </a:r>
          </a:p>
          <a:p>
            <a:pPr marL="742950" lvl="2" indent="-342900"/>
            <a:endParaRPr lang="en-US" sz="3100" b="1" dirty="0">
              <a:solidFill>
                <a:srgbClr val="002060"/>
              </a:solidFill>
              <a:latin typeface="+mj-lt"/>
            </a:endParaRPr>
          </a:p>
          <a:p>
            <a:pPr marL="742950" lvl="2" indent="-342900"/>
            <a:endParaRPr lang="en-US" sz="3100" b="1" dirty="0">
              <a:solidFill>
                <a:srgbClr val="002060"/>
              </a:solidFill>
              <a:latin typeface="+mj-lt"/>
            </a:endParaRPr>
          </a:p>
        </p:txBody>
      </p:sp>
      <p:sp>
        <p:nvSpPr>
          <p:cNvPr id="4" name="Slide Number Placeholder 3">
            <a:extLst>
              <a:ext uri="{FF2B5EF4-FFF2-40B4-BE49-F238E27FC236}">
                <a16:creationId xmlns:a16="http://schemas.microsoft.com/office/drawing/2014/main" id="{B6D50A0F-37FA-C987-52E1-174052375C2E}"/>
              </a:ext>
            </a:extLst>
          </p:cNvPr>
          <p:cNvSpPr>
            <a:spLocks noGrp="1"/>
          </p:cNvSpPr>
          <p:nvPr>
            <p:ph type="sldNum" sz="quarter" idx="12"/>
          </p:nvPr>
        </p:nvSpPr>
        <p:spPr/>
        <p:txBody>
          <a:bodyPr/>
          <a:lstStyle/>
          <a:p>
            <a:fld id="{380ED3A3-BA43-43DE-9A59-7E0E033A89EB}" type="slidenum">
              <a:rPr lang="en-US" smtClean="0"/>
              <a:t>34</a:t>
            </a:fld>
            <a:endParaRPr lang="en-US"/>
          </a:p>
        </p:txBody>
      </p:sp>
      <p:pic>
        <p:nvPicPr>
          <p:cNvPr id="6" name="Picture 5">
            <a:extLst>
              <a:ext uri="{FF2B5EF4-FFF2-40B4-BE49-F238E27FC236}">
                <a16:creationId xmlns:a16="http://schemas.microsoft.com/office/drawing/2014/main" id="{DE9CE3A6-B9CB-14E7-4565-B72FAAB99E82}"/>
              </a:ext>
            </a:extLst>
          </p:cNvPr>
          <p:cNvPicPr>
            <a:picLocks noChangeAspect="1"/>
          </p:cNvPicPr>
          <p:nvPr/>
        </p:nvPicPr>
        <p:blipFill>
          <a:blip r:embed="rId3"/>
          <a:stretch>
            <a:fillRect/>
          </a:stretch>
        </p:blipFill>
        <p:spPr>
          <a:xfrm>
            <a:off x="5181600" y="3581400"/>
            <a:ext cx="3686659" cy="3276600"/>
          </a:xfrm>
          <a:prstGeom prst="rect">
            <a:avLst/>
          </a:prstGeom>
        </p:spPr>
      </p:pic>
    </p:spTree>
    <p:extLst>
      <p:ext uri="{BB962C8B-B14F-4D97-AF65-F5344CB8AC3E}">
        <p14:creationId xmlns:p14="http://schemas.microsoft.com/office/powerpoint/2010/main" val="1761774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31CC-D75A-2D87-F250-23184806FCBA}"/>
              </a:ext>
            </a:extLst>
          </p:cNvPr>
          <p:cNvSpPr>
            <a:spLocks noGrp="1"/>
          </p:cNvSpPr>
          <p:nvPr>
            <p:ph type="title"/>
          </p:nvPr>
        </p:nvSpPr>
        <p:spPr>
          <a:xfrm>
            <a:off x="1447800" y="691284"/>
            <a:ext cx="7696200" cy="1143000"/>
          </a:xfrm>
        </p:spPr>
        <p:txBody>
          <a:bodyPr>
            <a:normAutofit fontScale="90000"/>
          </a:bodyPr>
          <a:lstStyle/>
          <a:p>
            <a:r>
              <a:rPr lang="en-US" dirty="0"/>
              <a:t>Planning: </a:t>
            </a:r>
            <a:br>
              <a:rPr lang="en-US" dirty="0"/>
            </a:br>
            <a:r>
              <a:rPr lang="en-US" dirty="0"/>
              <a:t>Dressing for the Water</a:t>
            </a:r>
          </a:p>
        </p:txBody>
      </p:sp>
      <p:sp>
        <p:nvSpPr>
          <p:cNvPr id="3" name="Content Placeholder 2">
            <a:extLst>
              <a:ext uri="{FF2B5EF4-FFF2-40B4-BE49-F238E27FC236}">
                <a16:creationId xmlns:a16="http://schemas.microsoft.com/office/drawing/2014/main" id="{E2AC0740-687E-F5A9-6FAD-EBB2C53AFC96}"/>
              </a:ext>
            </a:extLst>
          </p:cNvPr>
          <p:cNvSpPr>
            <a:spLocks noGrp="1"/>
          </p:cNvSpPr>
          <p:nvPr>
            <p:ph idx="1"/>
          </p:nvPr>
        </p:nvSpPr>
        <p:spPr>
          <a:xfrm>
            <a:off x="1052945" y="2133600"/>
            <a:ext cx="7924801" cy="4267200"/>
          </a:xfrm>
        </p:spPr>
        <p:txBody>
          <a:bodyPr>
            <a:normAutofit fontScale="85000" lnSpcReduction="10000"/>
          </a:bodyPr>
          <a:lstStyle/>
          <a:p>
            <a:pPr marL="0" indent="0" algn="ctr">
              <a:buNone/>
            </a:pPr>
            <a:r>
              <a:rPr lang="en-US" sz="3800" dirty="0">
                <a:latin typeface="+mj-lt"/>
              </a:rPr>
              <a:t>Circum-rescue Collapse</a:t>
            </a:r>
          </a:p>
          <a:p>
            <a:pPr marL="342900" lvl="1" indent="-342900">
              <a:buChar char="•"/>
            </a:pPr>
            <a:r>
              <a:rPr lang="en-US" sz="3500" b="1" dirty="0">
                <a:solidFill>
                  <a:srgbClr val="002060"/>
                </a:solidFill>
                <a:latin typeface="+mj-lt"/>
              </a:rPr>
              <a:t>Collapse around the time of rescue</a:t>
            </a:r>
          </a:p>
          <a:p>
            <a:pPr marL="342900" lvl="1" indent="-342900">
              <a:buChar char="•"/>
            </a:pPr>
            <a:r>
              <a:rPr lang="en-US" sz="3500" b="1" dirty="0">
                <a:solidFill>
                  <a:srgbClr val="002060"/>
                </a:solidFill>
                <a:latin typeface="+mj-lt"/>
              </a:rPr>
              <a:t>Ranges from fainting to cardiac arrest</a:t>
            </a:r>
          </a:p>
          <a:p>
            <a:pPr marL="342900" lvl="1" indent="-342900">
              <a:buChar char="•"/>
            </a:pPr>
            <a:r>
              <a:rPr lang="en-US" sz="3500" b="1" dirty="0">
                <a:solidFill>
                  <a:srgbClr val="002060"/>
                </a:solidFill>
                <a:latin typeface="+mj-lt"/>
              </a:rPr>
              <a:t>Loss of hydrostatic</a:t>
            </a:r>
            <a:br>
              <a:rPr lang="en-US" sz="3500" b="1" dirty="0">
                <a:solidFill>
                  <a:srgbClr val="002060"/>
                </a:solidFill>
                <a:latin typeface="+mj-lt"/>
              </a:rPr>
            </a:br>
            <a:r>
              <a:rPr lang="en-US" sz="3500" b="1" dirty="0">
                <a:solidFill>
                  <a:srgbClr val="002060"/>
                </a:solidFill>
                <a:latin typeface="+mj-lt"/>
              </a:rPr>
              <a:t>pressure</a:t>
            </a:r>
          </a:p>
          <a:p>
            <a:pPr marL="342900" lvl="1" indent="-342900">
              <a:buChar char="•"/>
            </a:pPr>
            <a:r>
              <a:rPr lang="en-US" sz="3500" b="1" dirty="0">
                <a:solidFill>
                  <a:srgbClr val="002060"/>
                </a:solidFill>
                <a:latin typeface="+mj-lt"/>
              </a:rPr>
              <a:t>How to treat</a:t>
            </a:r>
            <a:br>
              <a:rPr lang="en-US" sz="3500" b="1" dirty="0">
                <a:solidFill>
                  <a:srgbClr val="002060"/>
                </a:solidFill>
                <a:latin typeface="+mj-lt"/>
              </a:rPr>
            </a:br>
            <a:r>
              <a:rPr lang="en-US" sz="3500" b="1" dirty="0">
                <a:solidFill>
                  <a:srgbClr val="002060"/>
                </a:solidFill>
                <a:latin typeface="+mj-lt"/>
              </a:rPr>
              <a:t>circum-rescue</a:t>
            </a:r>
            <a:br>
              <a:rPr lang="en-US" sz="3500" b="1" dirty="0">
                <a:solidFill>
                  <a:srgbClr val="002060"/>
                </a:solidFill>
                <a:latin typeface="+mj-lt"/>
              </a:rPr>
            </a:br>
            <a:r>
              <a:rPr lang="en-US" sz="3500" b="1" dirty="0">
                <a:solidFill>
                  <a:srgbClr val="002060"/>
                </a:solidFill>
                <a:latin typeface="+mj-lt"/>
              </a:rPr>
              <a:t>collapse</a:t>
            </a:r>
            <a:r>
              <a:rPr lang="en-US" sz="3200" dirty="0">
                <a:latin typeface="+mj-lt"/>
              </a:rPr>
              <a:t>?</a:t>
            </a:r>
          </a:p>
        </p:txBody>
      </p:sp>
      <p:sp>
        <p:nvSpPr>
          <p:cNvPr id="4" name="Slide Number Placeholder 3">
            <a:extLst>
              <a:ext uri="{FF2B5EF4-FFF2-40B4-BE49-F238E27FC236}">
                <a16:creationId xmlns:a16="http://schemas.microsoft.com/office/drawing/2014/main" id="{B6D50A0F-37FA-C987-52E1-174052375C2E}"/>
              </a:ext>
            </a:extLst>
          </p:cNvPr>
          <p:cNvSpPr>
            <a:spLocks noGrp="1"/>
          </p:cNvSpPr>
          <p:nvPr>
            <p:ph type="sldNum" sz="quarter" idx="12"/>
          </p:nvPr>
        </p:nvSpPr>
        <p:spPr/>
        <p:txBody>
          <a:bodyPr/>
          <a:lstStyle/>
          <a:p>
            <a:fld id="{380ED3A3-BA43-43DE-9A59-7E0E033A89EB}" type="slidenum">
              <a:rPr lang="en-US" smtClean="0"/>
              <a:t>35</a:t>
            </a:fld>
            <a:endParaRPr lang="en-US"/>
          </a:p>
        </p:txBody>
      </p:sp>
      <p:pic>
        <p:nvPicPr>
          <p:cNvPr id="6" name="Picture 5">
            <a:extLst>
              <a:ext uri="{FF2B5EF4-FFF2-40B4-BE49-F238E27FC236}">
                <a16:creationId xmlns:a16="http://schemas.microsoft.com/office/drawing/2014/main" id="{DAD7EC56-F56F-B43D-A535-65DED5AC8436}"/>
              </a:ext>
            </a:extLst>
          </p:cNvPr>
          <p:cNvPicPr>
            <a:picLocks noChangeAspect="1"/>
          </p:cNvPicPr>
          <p:nvPr/>
        </p:nvPicPr>
        <p:blipFill>
          <a:blip r:embed="rId3"/>
          <a:stretch>
            <a:fillRect/>
          </a:stretch>
        </p:blipFill>
        <p:spPr>
          <a:xfrm>
            <a:off x="5663046" y="3733800"/>
            <a:ext cx="3314700" cy="2209800"/>
          </a:xfrm>
          <a:prstGeom prst="rect">
            <a:avLst/>
          </a:prstGeom>
        </p:spPr>
      </p:pic>
    </p:spTree>
    <p:extLst>
      <p:ext uri="{BB962C8B-B14F-4D97-AF65-F5344CB8AC3E}">
        <p14:creationId xmlns:p14="http://schemas.microsoft.com/office/powerpoint/2010/main" val="2184930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3C56-4884-5D80-52F9-91ADC2E67B2E}"/>
              </a:ext>
            </a:extLst>
          </p:cNvPr>
          <p:cNvSpPr>
            <a:spLocks noGrp="1"/>
          </p:cNvSpPr>
          <p:nvPr>
            <p:ph type="title"/>
          </p:nvPr>
        </p:nvSpPr>
        <p:spPr>
          <a:xfrm>
            <a:off x="1819275" y="661749"/>
            <a:ext cx="7241598" cy="1143000"/>
          </a:xfrm>
        </p:spPr>
        <p:txBody>
          <a:bodyPr>
            <a:noAutofit/>
          </a:bodyPr>
          <a:lstStyle/>
          <a:p>
            <a:r>
              <a:rPr lang="en-US" sz="4000" dirty="0"/>
              <a:t>Planning: </a:t>
            </a:r>
            <a:br>
              <a:rPr lang="en-US" sz="4000" dirty="0"/>
            </a:br>
            <a:r>
              <a:rPr lang="en-US" sz="4000" dirty="0"/>
              <a:t>Dressing for the Water</a:t>
            </a:r>
          </a:p>
        </p:txBody>
      </p:sp>
      <p:sp>
        <p:nvSpPr>
          <p:cNvPr id="4" name="Slide Number Placeholder 3">
            <a:extLst>
              <a:ext uri="{FF2B5EF4-FFF2-40B4-BE49-F238E27FC236}">
                <a16:creationId xmlns:a16="http://schemas.microsoft.com/office/drawing/2014/main" id="{B4A9AE75-5898-D438-06C9-E9FA6AD219F6}"/>
              </a:ext>
            </a:extLst>
          </p:cNvPr>
          <p:cNvSpPr>
            <a:spLocks noGrp="1"/>
          </p:cNvSpPr>
          <p:nvPr>
            <p:ph type="sldNum" sz="quarter" idx="12"/>
          </p:nvPr>
        </p:nvSpPr>
        <p:spPr/>
        <p:txBody>
          <a:bodyPr/>
          <a:lstStyle/>
          <a:p>
            <a:fld id="{380ED3A3-BA43-43DE-9A59-7E0E033A89EB}" type="slidenum">
              <a:rPr lang="en-US" smtClean="0"/>
              <a:t>36</a:t>
            </a:fld>
            <a:endParaRPr lang="en-US"/>
          </a:p>
        </p:txBody>
      </p:sp>
      <p:pic>
        <p:nvPicPr>
          <p:cNvPr id="7" name="Picture 6">
            <a:extLst>
              <a:ext uri="{FF2B5EF4-FFF2-40B4-BE49-F238E27FC236}">
                <a16:creationId xmlns:a16="http://schemas.microsoft.com/office/drawing/2014/main" id="{2104783F-5BF7-4FEC-EA28-4DB46934920A}"/>
              </a:ext>
            </a:extLst>
          </p:cNvPr>
          <p:cNvPicPr>
            <a:picLocks noChangeAspect="1"/>
          </p:cNvPicPr>
          <p:nvPr/>
        </p:nvPicPr>
        <p:blipFill>
          <a:blip r:embed="rId3"/>
          <a:stretch>
            <a:fillRect/>
          </a:stretch>
        </p:blipFill>
        <p:spPr>
          <a:xfrm>
            <a:off x="2590800" y="3385108"/>
            <a:ext cx="5448299" cy="3472892"/>
          </a:xfrm>
          <a:prstGeom prst="rect">
            <a:avLst/>
          </a:prstGeom>
        </p:spPr>
      </p:pic>
      <p:sp>
        <p:nvSpPr>
          <p:cNvPr id="9" name="Rectangle 8">
            <a:extLst>
              <a:ext uri="{FF2B5EF4-FFF2-40B4-BE49-F238E27FC236}">
                <a16:creationId xmlns:a16="http://schemas.microsoft.com/office/drawing/2014/main" id="{BF953799-0E83-5468-CD3E-50F4DC0BA646}"/>
              </a:ext>
            </a:extLst>
          </p:cNvPr>
          <p:cNvSpPr/>
          <p:nvPr/>
        </p:nvSpPr>
        <p:spPr>
          <a:xfrm>
            <a:off x="3810000" y="3177046"/>
            <a:ext cx="3453244" cy="1019746"/>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sp>
        <p:nvSpPr>
          <p:cNvPr id="8" name="TextBox 7">
            <a:extLst>
              <a:ext uri="{FF2B5EF4-FFF2-40B4-BE49-F238E27FC236}">
                <a16:creationId xmlns:a16="http://schemas.microsoft.com/office/drawing/2014/main" id="{BF250414-A0F0-6F19-B405-46EBB9EC3BFC}"/>
              </a:ext>
            </a:extLst>
          </p:cNvPr>
          <p:cNvSpPr txBox="1"/>
          <p:nvPr/>
        </p:nvSpPr>
        <p:spPr>
          <a:xfrm>
            <a:off x="3844636" y="3420272"/>
            <a:ext cx="3418608" cy="738664"/>
          </a:xfrm>
          <a:prstGeom prst="rect">
            <a:avLst/>
          </a:prstGeom>
          <a:noFill/>
        </p:spPr>
        <p:txBody>
          <a:bodyPr wrap="square" rtlCol="0">
            <a:spAutoFit/>
          </a:bodyPr>
          <a:lstStyle/>
          <a:p>
            <a:pPr algn="ctr"/>
            <a:r>
              <a:rPr lang="en-US" sz="1400" dirty="0">
                <a:solidFill>
                  <a:sysClr val="windowText" lastClr="000000"/>
                </a:solidFill>
              </a:rPr>
              <a:t>Kayaking PFD, sun protection, and</a:t>
            </a:r>
            <a:br>
              <a:rPr lang="en-US" sz="1400" dirty="0">
                <a:solidFill>
                  <a:sysClr val="windowText" lastClr="000000"/>
                </a:solidFill>
              </a:rPr>
            </a:br>
            <a:r>
              <a:rPr lang="en-US" sz="1400" dirty="0">
                <a:solidFill>
                  <a:sysClr val="windowText" lastClr="000000"/>
                </a:solidFill>
              </a:rPr>
              <a:t>warm weather clothing.</a:t>
            </a:r>
            <a:endParaRPr lang="en-US" sz="1400" dirty="0"/>
          </a:p>
          <a:p>
            <a:endParaRPr lang="en-US" sz="1400" dirty="0">
              <a:solidFill>
                <a:srgbClr val="00B0F0"/>
              </a:solidFill>
            </a:endParaRPr>
          </a:p>
        </p:txBody>
      </p:sp>
      <p:sp>
        <p:nvSpPr>
          <p:cNvPr id="3" name="Content Placeholder 2">
            <a:extLst>
              <a:ext uri="{FF2B5EF4-FFF2-40B4-BE49-F238E27FC236}">
                <a16:creationId xmlns:a16="http://schemas.microsoft.com/office/drawing/2014/main" id="{F2FE9786-D14E-87ED-32BA-74108A0BA88B}"/>
              </a:ext>
            </a:extLst>
          </p:cNvPr>
          <p:cNvSpPr>
            <a:spLocks noGrp="1"/>
          </p:cNvSpPr>
          <p:nvPr>
            <p:ph idx="1"/>
          </p:nvPr>
        </p:nvSpPr>
        <p:spPr>
          <a:xfrm>
            <a:off x="1694150" y="1968115"/>
            <a:ext cx="7241598" cy="1104900"/>
          </a:xfrm>
          <a:ln>
            <a:noFill/>
          </a:ln>
        </p:spPr>
        <p:txBody>
          <a:bodyPr/>
          <a:lstStyle/>
          <a:p>
            <a:pPr marL="0" indent="0">
              <a:buNone/>
            </a:pPr>
            <a:r>
              <a:rPr lang="en-US" dirty="0">
                <a:latin typeface="+mj-lt"/>
              </a:rPr>
              <a:t>Recipe for Disaster: Warm day, cold water, paddling alone</a:t>
            </a:r>
          </a:p>
        </p:txBody>
      </p:sp>
    </p:spTree>
    <p:extLst>
      <p:ext uri="{BB962C8B-B14F-4D97-AF65-F5344CB8AC3E}">
        <p14:creationId xmlns:p14="http://schemas.microsoft.com/office/powerpoint/2010/main" val="873740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C30AB-DCEF-4C44-BBEF-2FEDCD611A2A}"/>
              </a:ext>
            </a:extLst>
          </p:cNvPr>
          <p:cNvSpPr>
            <a:spLocks noGrp="1"/>
          </p:cNvSpPr>
          <p:nvPr>
            <p:ph type="title"/>
          </p:nvPr>
        </p:nvSpPr>
        <p:spPr>
          <a:xfrm>
            <a:off x="1222664" y="390236"/>
            <a:ext cx="7886700" cy="1325563"/>
          </a:xfrm>
        </p:spPr>
        <p:txBody>
          <a:bodyPr>
            <a:normAutofit/>
          </a:bodyPr>
          <a:lstStyle/>
          <a:p>
            <a:r>
              <a:rPr lang="en-US" sz="4000" dirty="0"/>
              <a:t>Clothing Options</a:t>
            </a:r>
          </a:p>
        </p:txBody>
      </p:sp>
      <p:sp>
        <p:nvSpPr>
          <p:cNvPr id="4" name="Text Placeholder 3">
            <a:extLst>
              <a:ext uri="{FF2B5EF4-FFF2-40B4-BE49-F238E27FC236}">
                <a16:creationId xmlns:a16="http://schemas.microsoft.com/office/drawing/2014/main" id="{BF40A406-190D-430E-9D7B-1C7C6BE22393}"/>
              </a:ext>
            </a:extLst>
          </p:cNvPr>
          <p:cNvSpPr>
            <a:spLocks noGrp="1"/>
          </p:cNvSpPr>
          <p:nvPr>
            <p:ph type="body" idx="1"/>
          </p:nvPr>
        </p:nvSpPr>
        <p:spPr>
          <a:xfrm>
            <a:off x="1524000" y="1681163"/>
            <a:ext cx="2974975" cy="823912"/>
          </a:xfrm>
        </p:spPr>
        <p:txBody>
          <a:bodyPr/>
          <a:lstStyle/>
          <a:p>
            <a:r>
              <a:rPr lang="en-US" sz="3200" b="1" dirty="0" err="1">
                <a:latin typeface="+mj-lt"/>
              </a:rPr>
              <a:t>Drysuit</a:t>
            </a:r>
            <a:endParaRPr lang="en-US" sz="3200" b="1" dirty="0">
              <a:latin typeface="+mj-lt"/>
            </a:endParaRPr>
          </a:p>
        </p:txBody>
      </p:sp>
      <p:pic>
        <p:nvPicPr>
          <p:cNvPr id="1026" name="Picture 2" descr="Image for NRS Men&amp;#39;s Pivot Drysuit">
            <a:extLst>
              <a:ext uri="{FF2B5EF4-FFF2-40B4-BE49-F238E27FC236}">
                <a16:creationId xmlns:a16="http://schemas.microsoft.com/office/drawing/2014/main" id="{5C4A7FD3-26C2-4791-A28D-F7991AFFF5E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222663" y="2836863"/>
            <a:ext cx="2615045" cy="3013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9DDFCF98-E49D-44CB-A023-EE960DF13B44}"/>
              </a:ext>
            </a:extLst>
          </p:cNvPr>
          <p:cNvSpPr>
            <a:spLocks noGrp="1"/>
          </p:cNvSpPr>
          <p:nvPr>
            <p:ph type="body" sz="quarter" idx="3"/>
          </p:nvPr>
        </p:nvSpPr>
        <p:spPr>
          <a:xfrm>
            <a:off x="4038600" y="1524000"/>
            <a:ext cx="5070764" cy="981075"/>
          </a:xfrm>
        </p:spPr>
        <p:txBody>
          <a:bodyPr/>
          <a:lstStyle/>
          <a:p>
            <a:r>
              <a:rPr lang="en-US" sz="3200" b="1" dirty="0">
                <a:latin typeface="+mj-lt"/>
              </a:rPr>
              <a:t>Strengths and limitations</a:t>
            </a:r>
          </a:p>
        </p:txBody>
      </p:sp>
      <p:sp>
        <p:nvSpPr>
          <p:cNvPr id="6" name="Content Placeholder 5">
            <a:extLst>
              <a:ext uri="{FF2B5EF4-FFF2-40B4-BE49-F238E27FC236}">
                <a16:creationId xmlns:a16="http://schemas.microsoft.com/office/drawing/2014/main" id="{211E418B-512F-4A5C-857F-4C955D3F30B7}"/>
              </a:ext>
            </a:extLst>
          </p:cNvPr>
          <p:cNvSpPr>
            <a:spLocks noGrp="1"/>
          </p:cNvSpPr>
          <p:nvPr>
            <p:ph sz="quarter" idx="4"/>
          </p:nvPr>
        </p:nvSpPr>
        <p:spPr>
          <a:xfrm>
            <a:off x="3810000" y="2667000"/>
            <a:ext cx="5181600" cy="4038600"/>
          </a:xfrm>
        </p:spPr>
        <p:txBody>
          <a:bodyPr>
            <a:noAutofit/>
          </a:bodyPr>
          <a:lstStyle/>
          <a:p>
            <a:r>
              <a:rPr lang="en-US" sz="2600" dirty="0">
                <a:latin typeface="+mj-lt"/>
              </a:rPr>
              <a:t>Waterproof and windproof</a:t>
            </a:r>
          </a:p>
          <a:p>
            <a:r>
              <a:rPr lang="en-US" sz="2600" dirty="0">
                <a:latin typeface="+mj-lt"/>
              </a:rPr>
              <a:t>Vary layers of insulation, allowing use over wide temperature ranges</a:t>
            </a:r>
          </a:p>
          <a:p>
            <a:r>
              <a:rPr lang="en-US" sz="2600" dirty="0">
                <a:latin typeface="+mj-lt"/>
              </a:rPr>
              <a:t>Perfect for frequent immersion</a:t>
            </a:r>
          </a:p>
          <a:p>
            <a:r>
              <a:rPr lang="en-US" sz="2600" dirty="0">
                <a:latin typeface="+mj-lt"/>
              </a:rPr>
              <a:t>More fragile than wetsuits</a:t>
            </a:r>
          </a:p>
        </p:txBody>
      </p:sp>
    </p:spTree>
    <p:extLst>
      <p:ext uri="{BB962C8B-B14F-4D97-AF65-F5344CB8AC3E}">
        <p14:creationId xmlns:p14="http://schemas.microsoft.com/office/powerpoint/2010/main" val="1431448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71F2-106B-47C3-8984-5DA8044C7FF4}"/>
              </a:ext>
            </a:extLst>
          </p:cNvPr>
          <p:cNvSpPr>
            <a:spLocks noGrp="1"/>
          </p:cNvSpPr>
          <p:nvPr>
            <p:ph type="title"/>
          </p:nvPr>
        </p:nvSpPr>
        <p:spPr>
          <a:xfrm>
            <a:off x="1257300" y="384571"/>
            <a:ext cx="7886700" cy="1325563"/>
          </a:xfrm>
        </p:spPr>
        <p:txBody>
          <a:bodyPr>
            <a:normAutofit/>
          </a:bodyPr>
          <a:lstStyle/>
          <a:p>
            <a:r>
              <a:rPr lang="en-US" sz="4000" dirty="0"/>
              <a:t>Clothing Options</a:t>
            </a:r>
          </a:p>
        </p:txBody>
      </p:sp>
      <p:sp>
        <p:nvSpPr>
          <p:cNvPr id="3" name="Text Placeholder 2">
            <a:extLst>
              <a:ext uri="{FF2B5EF4-FFF2-40B4-BE49-F238E27FC236}">
                <a16:creationId xmlns:a16="http://schemas.microsoft.com/office/drawing/2014/main" id="{6EAABA94-2D49-4683-8382-EB7CE3AD6658}"/>
              </a:ext>
            </a:extLst>
          </p:cNvPr>
          <p:cNvSpPr>
            <a:spLocks noGrp="1"/>
          </p:cNvSpPr>
          <p:nvPr>
            <p:ph type="body" idx="1"/>
          </p:nvPr>
        </p:nvSpPr>
        <p:spPr>
          <a:xfrm>
            <a:off x="1447800" y="1631878"/>
            <a:ext cx="3868737" cy="823912"/>
          </a:xfrm>
        </p:spPr>
        <p:txBody>
          <a:bodyPr/>
          <a:lstStyle/>
          <a:p>
            <a:r>
              <a:rPr lang="en-US" sz="3200" b="1" dirty="0">
                <a:latin typeface="+mj-lt"/>
              </a:rPr>
              <a:t>Wetsuit</a:t>
            </a:r>
          </a:p>
        </p:txBody>
      </p:sp>
      <p:sp>
        <p:nvSpPr>
          <p:cNvPr id="5" name="Text Placeholder 4">
            <a:extLst>
              <a:ext uri="{FF2B5EF4-FFF2-40B4-BE49-F238E27FC236}">
                <a16:creationId xmlns:a16="http://schemas.microsoft.com/office/drawing/2014/main" id="{16D6F8A7-18DF-4F0C-B32A-FC7B99E38C4D}"/>
              </a:ext>
            </a:extLst>
          </p:cNvPr>
          <p:cNvSpPr>
            <a:spLocks noGrp="1"/>
          </p:cNvSpPr>
          <p:nvPr>
            <p:ph type="body" sz="quarter" idx="3"/>
          </p:nvPr>
        </p:nvSpPr>
        <p:spPr>
          <a:xfrm>
            <a:off x="4629150" y="1447800"/>
            <a:ext cx="3887788" cy="1057275"/>
          </a:xfrm>
        </p:spPr>
        <p:txBody>
          <a:bodyPr/>
          <a:lstStyle/>
          <a:p>
            <a:r>
              <a:rPr lang="en-US" sz="3200" b="1" dirty="0">
                <a:latin typeface="+mj-lt"/>
              </a:rPr>
              <a:t>Strengths and limitations</a:t>
            </a:r>
          </a:p>
        </p:txBody>
      </p:sp>
      <p:sp>
        <p:nvSpPr>
          <p:cNvPr id="6" name="Content Placeholder 5">
            <a:extLst>
              <a:ext uri="{FF2B5EF4-FFF2-40B4-BE49-F238E27FC236}">
                <a16:creationId xmlns:a16="http://schemas.microsoft.com/office/drawing/2014/main" id="{1A192E91-24AD-4C79-B436-9DE3B71930F5}"/>
              </a:ext>
            </a:extLst>
          </p:cNvPr>
          <p:cNvSpPr>
            <a:spLocks noGrp="1"/>
          </p:cNvSpPr>
          <p:nvPr>
            <p:ph sz="quarter" idx="4"/>
          </p:nvPr>
        </p:nvSpPr>
        <p:spPr/>
        <p:txBody>
          <a:bodyPr>
            <a:normAutofit fontScale="92500" lnSpcReduction="10000"/>
          </a:bodyPr>
          <a:lstStyle/>
          <a:p>
            <a:r>
              <a:rPr lang="en-US" sz="2600" dirty="0">
                <a:latin typeface="+mj-lt"/>
              </a:rPr>
              <a:t>Varying weights </a:t>
            </a:r>
          </a:p>
          <a:p>
            <a:r>
              <a:rPr lang="en-US" sz="2600" dirty="0">
                <a:latin typeface="+mj-lt"/>
              </a:rPr>
              <a:t>Varying coverage (full, farmer john, shorty, …)</a:t>
            </a:r>
          </a:p>
          <a:p>
            <a:r>
              <a:rPr lang="en-US" sz="2600" dirty="0">
                <a:latin typeface="+mj-lt"/>
              </a:rPr>
              <a:t>Provides padding, flotation and impact protection</a:t>
            </a:r>
          </a:p>
          <a:p>
            <a:r>
              <a:rPr lang="en-US" sz="2600" dirty="0">
                <a:latin typeface="+mj-lt"/>
              </a:rPr>
              <a:t>Less protection from convective heat loss</a:t>
            </a:r>
          </a:p>
          <a:p>
            <a:endParaRPr lang="en-US" dirty="0"/>
          </a:p>
        </p:txBody>
      </p:sp>
      <p:pic>
        <p:nvPicPr>
          <p:cNvPr id="2050" name="Picture 2" descr="Image for NRS Women&amp;#39;s 3.0 Farmer Jane Wetsuit">
            <a:extLst>
              <a:ext uri="{FF2B5EF4-FFF2-40B4-BE49-F238E27FC236}">
                <a16:creationId xmlns:a16="http://schemas.microsoft.com/office/drawing/2014/main" id="{93F3BB55-4DDB-4834-9A6D-658B77C6CFC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57300" y="2864176"/>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309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4F15-ED27-4C04-A2C9-657C9124622C}"/>
              </a:ext>
            </a:extLst>
          </p:cNvPr>
          <p:cNvSpPr>
            <a:spLocks noGrp="1"/>
          </p:cNvSpPr>
          <p:nvPr>
            <p:ph type="title"/>
          </p:nvPr>
        </p:nvSpPr>
        <p:spPr>
          <a:xfrm>
            <a:off x="1257300" y="384571"/>
            <a:ext cx="7886700" cy="1325563"/>
          </a:xfrm>
        </p:spPr>
        <p:txBody>
          <a:bodyPr/>
          <a:lstStyle/>
          <a:p>
            <a:r>
              <a:rPr lang="en-US" sz="4000" b="1" dirty="0"/>
              <a:t>Clothing Options</a:t>
            </a:r>
          </a:p>
        </p:txBody>
      </p:sp>
      <p:sp>
        <p:nvSpPr>
          <p:cNvPr id="3" name="Text Placeholder 2">
            <a:extLst>
              <a:ext uri="{FF2B5EF4-FFF2-40B4-BE49-F238E27FC236}">
                <a16:creationId xmlns:a16="http://schemas.microsoft.com/office/drawing/2014/main" id="{4BF7EA77-F389-4321-9298-80EAE741D366}"/>
              </a:ext>
            </a:extLst>
          </p:cNvPr>
          <p:cNvSpPr>
            <a:spLocks noGrp="1"/>
          </p:cNvSpPr>
          <p:nvPr>
            <p:ph type="body" idx="1"/>
          </p:nvPr>
        </p:nvSpPr>
        <p:spPr>
          <a:xfrm>
            <a:off x="1564609" y="1740659"/>
            <a:ext cx="3064542" cy="823912"/>
          </a:xfrm>
        </p:spPr>
        <p:txBody>
          <a:bodyPr/>
          <a:lstStyle/>
          <a:p>
            <a:r>
              <a:rPr lang="en-US" sz="3200" b="1" dirty="0">
                <a:latin typeface="+mj-lt"/>
              </a:rPr>
              <a:t>Splash Gear</a:t>
            </a:r>
          </a:p>
        </p:txBody>
      </p:sp>
      <p:sp>
        <p:nvSpPr>
          <p:cNvPr id="5" name="Text Placeholder 4">
            <a:extLst>
              <a:ext uri="{FF2B5EF4-FFF2-40B4-BE49-F238E27FC236}">
                <a16:creationId xmlns:a16="http://schemas.microsoft.com/office/drawing/2014/main" id="{F1BEB7BC-2FD2-499A-85E9-690AED915404}"/>
              </a:ext>
            </a:extLst>
          </p:cNvPr>
          <p:cNvSpPr>
            <a:spLocks noGrp="1"/>
          </p:cNvSpPr>
          <p:nvPr>
            <p:ph type="body" sz="quarter" idx="3"/>
          </p:nvPr>
        </p:nvSpPr>
        <p:spPr>
          <a:xfrm>
            <a:off x="4629150" y="1485830"/>
            <a:ext cx="3887788" cy="1019245"/>
          </a:xfrm>
        </p:spPr>
        <p:txBody>
          <a:bodyPr/>
          <a:lstStyle/>
          <a:p>
            <a:r>
              <a:rPr lang="en-US" sz="2800" b="1" dirty="0">
                <a:latin typeface="+mj-lt"/>
              </a:rPr>
              <a:t>Strengths and limitations</a:t>
            </a:r>
          </a:p>
        </p:txBody>
      </p:sp>
      <p:sp>
        <p:nvSpPr>
          <p:cNvPr id="6" name="Content Placeholder 5">
            <a:extLst>
              <a:ext uri="{FF2B5EF4-FFF2-40B4-BE49-F238E27FC236}">
                <a16:creationId xmlns:a16="http://schemas.microsoft.com/office/drawing/2014/main" id="{87102AE0-E915-4D60-9FC0-D51FF9792088}"/>
              </a:ext>
            </a:extLst>
          </p:cNvPr>
          <p:cNvSpPr>
            <a:spLocks noGrp="1"/>
          </p:cNvSpPr>
          <p:nvPr>
            <p:ph sz="quarter" idx="4"/>
          </p:nvPr>
        </p:nvSpPr>
        <p:spPr/>
        <p:txBody>
          <a:bodyPr>
            <a:normAutofit fontScale="92500" lnSpcReduction="10000"/>
          </a:bodyPr>
          <a:lstStyle/>
          <a:p>
            <a:r>
              <a:rPr lang="en-US" sz="2600" dirty="0">
                <a:latin typeface="+mj-lt"/>
              </a:rPr>
              <a:t>Lightweight foul weather gear</a:t>
            </a:r>
          </a:p>
          <a:p>
            <a:r>
              <a:rPr lang="en-US" sz="2600" dirty="0">
                <a:latin typeface="+mj-lt"/>
              </a:rPr>
              <a:t>Vary amount of underlying insulation based on conditions</a:t>
            </a:r>
          </a:p>
          <a:p>
            <a:r>
              <a:rPr lang="en-US" sz="2600" dirty="0">
                <a:latin typeface="+mj-lt"/>
              </a:rPr>
              <a:t>Not as warm as other options</a:t>
            </a:r>
          </a:p>
          <a:p>
            <a:r>
              <a:rPr lang="en-US" sz="2600" dirty="0">
                <a:latin typeface="+mj-lt"/>
              </a:rPr>
              <a:t>Only appropriate for milder conditions</a:t>
            </a:r>
          </a:p>
          <a:p>
            <a:endParaRPr lang="en-US" dirty="0"/>
          </a:p>
        </p:txBody>
      </p:sp>
      <p:pic>
        <p:nvPicPr>
          <p:cNvPr id="3074" name="Picture 2" descr="Image for NRS Men&amp;#39;s High Tide Splash Jacket">
            <a:extLst>
              <a:ext uri="{FF2B5EF4-FFF2-40B4-BE49-F238E27FC236}">
                <a16:creationId xmlns:a16="http://schemas.microsoft.com/office/drawing/2014/main" id="{26DC8A47-A5D6-4166-ABF4-E50FF6CEB3A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564609" y="28194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911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BCE33-EF92-C626-1659-020503891969}"/>
              </a:ext>
            </a:extLst>
          </p:cNvPr>
          <p:cNvSpPr>
            <a:spLocks noGrp="1"/>
          </p:cNvSpPr>
          <p:nvPr>
            <p:ph type="ctrTitle"/>
          </p:nvPr>
        </p:nvSpPr>
        <p:spPr>
          <a:xfrm>
            <a:off x="1371600" y="1295401"/>
            <a:ext cx="7772400" cy="2305050"/>
          </a:xfrm>
        </p:spPr>
        <p:txBody>
          <a:bodyPr/>
          <a:lstStyle/>
          <a:p>
            <a:r>
              <a:rPr lang="en-US" sz="4000" dirty="0"/>
              <a:t>I. KNOWLEDGE </a:t>
            </a:r>
            <a:br>
              <a:rPr lang="en-US" sz="4000" dirty="0"/>
            </a:br>
            <a:r>
              <a:rPr lang="en-US" sz="4000" dirty="0"/>
              <a:t>AND </a:t>
            </a:r>
            <a:br>
              <a:rPr lang="en-US" sz="4000" dirty="0"/>
            </a:br>
            <a:r>
              <a:rPr lang="en-US" sz="4000" dirty="0"/>
              <a:t>BASIC GEAR </a:t>
            </a:r>
          </a:p>
        </p:txBody>
      </p:sp>
      <p:sp>
        <p:nvSpPr>
          <p:cNvPr id="8" name="Subtitle 7">
            <a:extLst>
              <a:ext uri="{FF2B5EF4-FFF2-40B4-BE49-F238E27FC236}">
                <a16:creationId xmlns:a16="http://schemas.microsoft.com/office/drawing/2014/main" id="{BE114F61-0541-022A-F2DD-7A1C2EED8701}"/>
              </a:ext>
            </a:extLst>
          </p:cNvPr>
          <p:cNvSpPr>
            <a:spLocks noGrp="1"/>
          </p:cNvSpPr>
          <p:nvPr>
            <p:ph type="subTitle" idx="1"/>
          </p:nvPr>
        </p:nvSpPr>
        <p:spPr/>
        <p:txBody>
          <a:bodyPr>
            <a:normAutofit/>
          </a:bodyPr>
          <a:lstStyle/>
          <a:p>
            <a:endParaRPr lang="en-US" dirty="0">
              <a:solidFill>
                <a:srgbClr val="FF0000"/>
              </a:solidFill>
            </a:endParaRPr>
          </a:p>
        </p:txBody>
      </p:sp>
      <p:sp>
        <p:nvSpPr>
          <p:cNvPr id="4" name="Slide Number Placeholder 3">
            <a:extLst>
              <a:ext uri="{FF2B5EF4-FFF2-40B4-BE49-F238E27FC236}">
                <a16:creationId xmlns:a16="http://schemas.microsoft.com/office/drawing/2014/main" id="{0CB4C266-80DE-2F39-99FC-1517146652BC}"/>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0ED3A3-BA43-43DE-9A59-7E0E033A89EB}" type="slidenum">
              <a:rPr lang="en-US" smtClean="0"/>
              <a:pPr/>
              <a:t>4</a:t>
            </a:fld>
            <a:endParaRPr lang="en-US"/>
          </a:p>
        </p:txBody>
      </p:sp>
    </p:spTree>
    <p:extLst>
      <p:ext uri="{BB962C8B-B14F-4D97-AF65-F5344CB8AC3E}">
        <p14:creationId xmlns:p14="http://schemas.microsoft.com/office/powerpoint/2010/main" val="2704612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D387-E445-41F1-8B8F-DDBFC941D028}"/>
              </a:ext>
            </a:extLst>
          </p:cNvPr>
          <p:cNvSpPr>
            <a:spLocks noGrp="1"/>
          </p:cNvSpPr>
          <p:nvPr>
            <p:ph type="title"/>
          </p:nvPr>
        </p:nvSpPr>
        <p:spPr>
          <a:xfrm>
            <a:off x="1371600" y="609600"/>
            <a:ext cx="7772400" cy="1143000"/>
          </a:xfrm>
        </p:spPr>
        <p:txBody>
          <a:bodyPr>
            <a:normAutofit/>
          </a:bodyPr>
          <a:lstStyle/>
          <a:p>
            <a:r>
              <a:rPr lang="en-US" sz="4000" dirty="0"/>
              <a:t>Hand Protection</a:t>
            </a:r>
          </a:p>
        </p:txBody>
      </p:sp>
      <p:sp>
        <p:nvSpPr>
          <p:cNvPr id="7" name="Content Placeholder 6">
            <a:extLst>
              <a:ext uri="{FF2B5EF4-FFF2-40B4-BE49-F238E27FC236}">
                <a16:creationId xmlns:a16="http://schemas.microsoft.com/office/drawing/2014/main" id="{E520437C-7AAD-4D69-BCD9-8F0656ED123D}"/>
              </a:ext>
            </a:extLst>
          </p:cNvPr>
          <p:cNvSpPr>
            <a:spLocks noGrp="1"/>
          </p:cNvSpPr>
          <p:nvPr>
            <p:ph idx="1"/>
          </p:nvPr>
        </p:nvSpPr>
        <p:spPr>
          <a:xfrm>
            <a:off x="1600200" y="1905000"/>
            <a:ext cx="7543800" cy="4724400"/>
          </a:xfrm>
        </p:spPr>
        <p:txBody>
          <a:bodyPr>
            <a:noAutofit/>
          </a:bodyPr>
          <a:lstStyle/>
          <a:p>
            <a:r>
              <a:rPr lang="en-US" dirty="0">
                <a:latin typeface="+mj-lt"/>
              </a:rPr>
              <a:t>Options include</a:t>
            </a:r>
            <a:br>
              <a:rPr lang="en-US" dirty="0">
                <a:latin typeface="+mj-lt"/>
              </a:rPr>
            </a:br>
            <a:r>
              <a:rPr lang="en-US" dirty="0" err="1">
                <a:latin typeface="+mj-lt"/>
              </a:rPr>
              <a:t>pogies</a:t>
            </a:r>
            <a:r>
              <a:rPr lang="en-US" dirty="0">
                <a:latin typeface="+mj-lt"/>
              </a:rPr>
              <a:t>, gloves,</a:t>
            </a:r>
            <a:br>
              <a:rPr lang="en-US" dirty="0">
                <a:latin typeface="+mj-lt"/>
              </a:rPr>
            </a:br>
            <a:r>
              <a:rPr lang="en-US" dirty="0">
                <a:latin typeface="+mj-lt"/>
              </a:rPr>
              <a:t>and mittens</a:t>
            </a:r>
          </a:p>
          <a:p>
            <a:r>
              <a:rPr lang="en-US" dirty="0">
                <a:latin typeface="+mj-lt"/>
              </a:rPr>
              <a:t>Mittens and </a:t>
            </a:r>
            <a:br>
              <a:rPr lang="en-US" dirty="0">
                <a:latin typeface="+mj-lt"/>
              </a:rPr>
            </a:br>
            <a:r>
              <a:rPr lang="en-US" dirty="0">
                <a:latin typeface="+mj-lt"/>
              </a:rPr>
              <a:t>gloves - neoprene</a:t>
            </a:r>
          </a:p>
          <a:p>
            <a:r>
              <a:rPr lang="en-US" dirty="0">
                <a:latin typeface="+mj-lt"/>
              </a:rPr>
              <a:t>Thicker material = more protection</a:t>
            </a:r>
          </a:p>
          <a:p>
            <a:r>
              <a:rPr lang="en-US" dirty="0">
                <a:latin typeface="+mj-lt"/>
              </a:rPr>
              <a:t>Thicker material = harder to hold a paddle</a:t>
            </a:r>
          </a:p>
        </p:txBody>
      </p:sp>
      <p:pic>
        <p:nvPicPr>
          <p:cNvPr id="3" name="Picture 2">
            <a:extLst>
              <a:ext uri="{FF2B5EF4-FFF2-40B4-BE49-F238E27FC236}">
                <a16:creationId xmlns:a16="http://schemas.microsoft.com/office/drawing/2014/main" id="{86009B3C-0242-7B58-0BDD-1EE7C074C996}"/>
              </a:ext>
            </a:extLst>
          </p:cNvPr>
          <p:cNvPicPr>
            <a:picLocks noChangeAspect="1"/>
          </p:cNvPicPr>
          <p:nvPr/>
        </p:nvPicPr>
        <p:blipFill>
          <a:blip r:embed="rId3"/>
          <a:stretch>
            <a:fillRect/>
          </a:stretch>
        </p:blipFill>
        <p:spPr>
          <a:xfrm>
            <a:off x="6354957" y="1752600"/>
            <a:ext cx="2834886" cy="2834886"/>
          </a:xfrm>
          <a:prstGeom prst="rect">
            <a:avLst/>
          </a:prstGeom>
        </p:spPr>
      </p:pic>
    </p:spTree>
    <p:extLst>
      <p:ext uri="{BB962C8B-B14F-4D97-AF65-F5344CB8AC3E}">
        <p14:creationId xmlns:p14="http://schemas.microsoft.com/office/powerpoint/2010/main" val="4193271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8412-77AE-41A2-839A-45A02390E886}"/>
              </a:ext>
            </a:extLst>
          </p:cNvPr>
          <p:cNvSpPr>
            <a:spLocks noGrp="1"/>
          </p:cNvSpPr>
          <p:nvPr>
            <p:ph type="title"/>
          </p:nvPr>
        </p:nvSpPr>
        <p:spPr>
          <a:xfrm>
            <a:off x="1357745" y="533400"/>
            <a:ext cx="7772400" cy="1143000"/>
          </a:xfrm>
        </p:spPr>
        <p:txBody>
          <a:bodyPr/>
          <a:lstStyle/>
          <a:p>
            <a:r>
              <a:rPr lang="en-US" sz="4000" b="1" dirty="0"/>
              <a:t>Head Protection</a:t>
            </a:r>
          </a:p>
        </p:txBody>
      </p:sp>
      <p:pic>
        <p:nvPicPr>
          <p:cNvPr id="2050" name="Picture 2" descr="Image for NRS HydroSkin 0.5 Helmet Liner">
            <a:extLst>
              <a:ext uri="{FF2B5EF4-FFF2-40B4-BE49-F238E27FC236}">
                <a16:creationId xmlns:a16="http://schemas.microsoft.com/office/drawing/2014/main" id="{6BD084BD-5DB4-49A2-B8ED-11D699E456B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142529" y="2457450"/>
            <a:ext cx="2833688" cy="28336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for NRS Storm Hood">
            <a:extLst>
              <a:ext uri="{FF2B5EF4-FFF2-40B4-BE49-F238E27FC236}">
                <a16:creationId xmlns:a16="http://schemas.microsoft.com/office/drawing/2014/main" id="{4882ECED-667B-4489-98C0-AA9A802B044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594152" y="2451497"/>
            <a:ext cx="2833688" cy="283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700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04D8-54EA-442F-A524-C1CC4AD4623A}"/>
              </a:ext>
            </a:extLst>
          </p:cNvPr>
          <p:cNvSpPr>
            <a:spLocks noGrp="1"/>
          </p:cNvSpPr>
          <p:nvPr>
            <p:ph type="title"/>
          </p:nvPr>
        </p:nvSpPr>
        <p:spPr>
          <a:xfrm>
            <a:off x="1392382" y="533400"/>
            <a:ext cx="7772400" cy="1143000"/>
          </a:xfrm>
        </p:spPr>
        <p:txBody>
          <a:bodyPr/>
          <a:lstStyle/>
          <a:p>
            <a:r>
              <a:rPr lang="en-US" sz="4000" dirty="0"/>
              <a:t>Footwear</a:t>
            </a:r>
          </a:p>
        </p:txBody>
      </p:sp>
      <p:pic>
        <p:nvPicPr>
          <p:cNvPr id="3074" name="Picture 2" descr="Image for NRS Men&amp;#39;s Paddle Wetshoes">
            <a:extLst>
              <a:ext uri="{FF2B5EF4-FFF2-40B4-BE49-F238E27FC236}">
                <a16:creationId xmlns:a16="http://schemas.microsoft.com/office/drawing/2014/main" id="{538A6FE1-9592-4ADC-B0C3-BF5B7D5C8BC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142529" y="2457450"/>
            <a:ext cx="2833688" cy="2833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for Astral Men&amp;#39;s Brewer 2.0 Water Shoes">
            <a:extLst>
              <a:ext uri="{FF2B5EF4-FFF2-40B4-BE49-F238E27FC236}">
                <a16:creationId xmlns:a16="http://schemas.microsoft.com/office/drawing/2014/main" id="{0201E298-3209-4D29-A667-267677C1E7C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486400" y="1447800"/>
            <a:ext cx="2833688" cy="2833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8D0846C-4C7A-4627-FE18-831A57833F5E}"/>
              </a:ext>
            </a:extLst>
          </p:cNvPr>
          <p:cNvPicPr>
            <a:picLocks noChangeAspect="1"/>
          </p:cNvPicPr>
          <p:nvPr/>
        </p:nvPicPr>
        <p:blipFill>
          <a:blip r:embed="rId5"/>
          <a:stretch>
            <a:fillRect/>
          </a:stretch>
        </p:blipFill>
        <p:spPr>
          <a:xfrm>
            <a:off x="5715000" y="3657600"/>
            <a:ext cx="2833688" cy="2833688"/>
          </a:xfrm>
          <a:prstGeom prst="rect">
            <a:avLst/>
          </a:prstGeom>
        </p:spPr>
      </p:pic>
    </p:spTree>
    <p:extLst>
      <p:ext uri="{BB962C8B-B14F-4D97-AF65-F5344CB8AC3E}">
        <p14:creationId xmlns:p14="http://schemas.microsoft.com/office/powerpoint/2010/main" val="192682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30718"/>
            <a:ext cx="7772400" cy="1143000"/>
          </a:xfrm>
        </p:spPr>
        <p:txBody>
          <a:bodyPr>
            <a:normAutofit/>
          </a:bodyPr>
          <a:lstStyle/>
          <a:p>
            <a:r>
              <a:rPr lang="en-US" sz="4000" dirty="0"/>
              <a:t>Planning for Visibility</a:t>
            </a:r>
          </a:p>
        </p:txBody>
      </p:sp>
      <p:sp>
        <p:nvSpPr>
          <p:cNvPr id="3" name="Content Placeholder 2"/>
          <p:cNvSpPr>
            <a:spLocks noGrp="1"/>
          </p:cNvSpPr>
          <p:nvPr>
            <p:ph idx="1"/>
          </p:nvPr>
        </p:nvSpPr>
        <p:spPr>
          <a:xfrm>
            <a:off x="1447800" y="2338965"/>
            <a:ext cx="7266708" cy="2614036"/>
          </a:xfrm>
        </p:spPr>
        <p:txBody>
          <a:bodyPr/>
          <a:lstStyle/>
          <a:p>
            <a:r>
              <a:rPr lang="en-US" dirty="0">
                <a:latin typeface="+mj-lt"/>
              </a:rPr>
              <a:t>Clothing</a:t>
            </a:r>
          </a:p>
          <a:p>
            <a:r>
              <a:rPr lang="en-US" dirty="0">
                <a:latin typeface="+mj-lt"/>
              </a:rPr>
              <a:t>Paddle Flash</a:t>
            </a:r>
          </a:p>
          <a:p>
            <a:r>
              <a:rPr lang="en-US" dirty="0">
                <a:latin typeface="+mj-lt"/>
              </a:rPr>
              <a:t>Reflectors</a:t>
            </a:r>
          </a:p>
          <a:p>
            <a:r>
              <a:rPr lang="en-US" dirty="0">
                <a:latin typeface="+mj-lt"/>
              </a:rPr>
              <a:t>Motion</a:t>
            </a:r>
          </a:p>
          <a:p>
            <a:pPr marL="0" indent="0">
              <a:buNone/>
            </a:pPr>
            <a:endParaRPr lang="en-US" dirty="0"/>
          </a:p>
          <a:p>
            <a:endParaRPr lang="en-US" dirty="0"/>
          </a:p>
          <a:p>
            <a:endParaRPr lang="en-US" dirty="0"/>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0571" y="1981200"/>
            <a:ext cx="426382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80ED3A3-BA43-43DE-9A59-7E0E033A89EB}" type="slidenum">
              <a:rPr lang="en-US" smtClean="0"/>
              <a:t>43</a:t>
            </a:fld>
            <a:endParaRPr lang="en-US"/>
          </a:p>
        </p:txBody>
      </p:sp>
    </p:spTree>
    <p:extLst>
      <p:ext uri="{BB962C8B-B14F-4D97-AF65-F5344CB8AC3E}">
        <p14:creationId xmlns:p14="http://schemas.microsoft.com/office/powerpoint/2010/main" val="3752954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8A5DC3-9C35-9FE5-362A-BF73BB01F188}"/>
              </a:ext>
            </a:extLst>
          </p:cNvPr>
          <p:cNvSpPr>
            <a:spLocks noGrp="1"/>
          </p:cNvSpPr>
          <p:nvPr>
            <p:ph type="title"/>
          </p:nvPr>
        </p:nvSpPr>
        <p:spPr>
          <a:xfrm>
            <a:off x="1752600" y="381000"/>
            <a:ext cx="6934200" cy="1143000"/>
          </a:xfrm>
        </p:spPr>
        <p:txBody>
          <a:bodyPr/>
          <a:lstStyle/>
          <a:p>
            <a:r>
              <a:rPr lang="en-US" sz="4000" dirty="0"/>
              <a:t>Planning Checklist</a:t>
            </a:r>
          </a:p>
        </p:txBody>
      </p:sp>
      <p:sp>
        <p:nvSpPr>
          <p:cNvPr id="5" name="Content Placeholder 4">
            <a:extLst>
              <a:ext uri="{FF2B5EF4-FFF2-40B4-BE49-F238E27FC236}">
                <a16:creationId xmlns:a16="http://schemas.microsoft.com/office/drawing/2014/main" id="{15CBA3D6-03AF-DA36-A8B5-F82E0DB60588}"/>
              </a:ext>
            </a:extLst>
          </p:cNvPr>
          <p:cNvSpPr>
            <a:spLocks noGrp="1"/>
          </p:cNvSpPr>
          <p:nvPr>
            <p:ph idx="1"/>
          </p:nvPr>
        </p:nvSpPr>
        <p:spPr>
          <a:xfrm>
            <a:off x="1752600" y="1600200"/>
            <a:ext cx="7162800" cy="4876800"/>
          </a:xfrm>
        </p:spPr>
        <p:txBody>
          <a:bodyPr>
            <a:normAutofit fontScale="92500" lnSpcReduction="10000"/>
          </a:bodyPr>
          <a:lstStyle/>
          <a:p>
            <a:pPr marL="0" indent="0">
              <a:buNone/>
            </a:pPr>
            <a:r>
              <a:rPr lang="en-US" sz="3500" dirty="0">
                <a:latin typeface="+mj-lt"/>
              </a:rPr>
              <a:t>Develop your own checklist to fit your circumstances:</a:t>
            </a:r>
          </a:p>
          <a:p>
            <a:pPr marL="0" indent="0">
              <a:buNone/>
            </a:pPr>
            <a:endParaRPr lang="en-US" sz="1100" dirty="0">
              <a:latin typeface="+mj-lt"/>
            </a:endParaRPr>
          </a:p>
          <a:p>
            <a:pPr marL="857250" lvl="1" indent="-457200"/>
            <a:r>
              <a:rPr lang="en-US" sz="3500" dirty="0">
                <a:latin typeface="+mj-lt"/>
              </a:rPr>
              <a:t>Inspect Paddlecraft and Paddle</a:t>
            </a:r>
          </a:p>
          <a:p>
            <a:pPr marL="857250" lvl="1" indent="-457200"/>
            <a:r>
              <a:rPr lang="en-US" sz="3500" dirty="0">
                <a:latin typeface="+mj-lt"/>
              </a:rPr>
              <a:t>PFD and Safety Equipment</a:t>
            </a:r>
          </a:p>
          <a:p>
            <a:pPr marL="857250" lvl="1" indent="-457200"/>
            <a:r>
              <a:rPr lang="en-US" sz="3500" dirty="0">
                <a:latin typeface="+mj-lt"/>
              </a:rPr>
              <a:t>Your Personal Needs</a:t>
            </a:r>
          </a:p>
          <a:p>
            <a:pPr marL="857250" lvl="1" indent="-457200"/>
            <a:r>
              <a:rPr lang="en-US" sz="3500" dirty="0">
                <a:latin typeface="+mj-lt"/>
              </a:rPr>
              <a:t>Dressing for Weather and Water</a:t>
            </a:r>
          </a:p>
          <a:p>
            <a:pPr marL="857250" lvl="1" indent="-457200"/>
            <a:r>
              <a:rPr lang="en-US" sz="3500" dirty="0">
                <a:latin typeface="+mj-lt"/>
              </a:rPr>
              <a:t>Maps and Communications</a:t>
            </a:r>
          </a:p>
          <a:p>
            <a:endParaRPr lang="en-US" sz="1100" dirty="0">
              <a:highlight>
                <a:srgbClr val="FFFF00"/>
              </a:highlight>
            </a:endParaRPr>
          </a:p>
        </p:txBody>
      </p:sp>
      <p:sp>
        <p:nvSpPr>
          <p:cNvPr id="3" name="Slide Number Placeholder 2">
            <a:extLst>
              <a:ext uri="{FF2B5EF4-FFF2-40B4-BE49-F238E27FC236}">
                <a16:creationId xmlns:a16="http://schemas.microsoft.com/office/drawing/2014/main" id="{622D6502-97CB-F4E5-1ED8-149612E03C23}"/>
              </a:ext>
            </a:extLst>
          </p:cNvPr>
          <p:cNvSpPr>
            <a:spLocks noGrp="1"/>
          </p:cNvSpPr>
          <p:nvPr>
            <p:ph type="sldNum" sz="quarter" idx="12"/>
          </p:nvPr>
        </p:nvSpPr>
        <p:spPr/>
        <p:txBody>
          <a:bodyPr/>
          <a:lstStyle/>
          <a:p>
            <a:fld id="{380ED3A3-BA43-43DE-9A59-7E0E033A89EB}" type="slidenum">
              <a:rPr lang="en-US" smtClean="0"/>
              <a:t>44</a:t>
            </a:fld>
            <a:endParaRPr lang="en-US"/>
          </a:p>
        </p:txBody>
      </p:sp>
    </p:spTree>
    <p:extLst>
      <p:ext uri="{BB962C8B-B14F-4D97-AF65-F5344CB8AC3E}">
        <p14:creationId xmlns:p14="http://schemas.microsoft.com/office/powerpoint/2010/main" val="3147963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799" y="557462"/>
            <a:ext cx="6961023" cy="814138"/>
          </a:xfrm>
        </p:spPr>
        <p:txBody>
          <a:bodyPr/>
          <a:lstStyle/>
          <a:p>
            <a:r>
              <a:rPr lang="en-US" sz="4000" dirty="0"/>
              <a:t>Float Plan</a:t>
            </a:r>
          </a:p>
        </p:txBody>
      </p:sp>
      <p:sp>
        <p:nvSpPr>
          <p:cNvPr id="3" name="Slide Number Placeholder 2"/>
          <p:cNvSpPr>
            <a:spLocks noGrp="1"/>
          </p:cNvSpPr>
          <p:nvPr>
            <p:ph type="sldNum" sz="quarter" idx="12"/>
          </p:nvPr>
        </p:nvSpPr>
        <p:spPr/>
        <p:txBody>
          <a:bodyPr/>
          <a:lstStyle/>
          <a:p>
            <a:fld id="{380ED3A3-BA43-43DE-9A59-7E0E033A89EB}" type="slidenum">
              <a:rPr lang="en-US" smtClean="0"/>
              <a:t>45</a:t>
            </a:fld>
            <a:endParaRPr lang="en-US"/>
          </a:p>
        </p:txBody>
      </p:sp>
      <p:sp>
        <p:nvSpPr>
          <p:cNvPr id="7" name="Content Placeholder 2">
            <a:extLst>
              <a:ext uri="{FF2B5EF4-FFF2-40B4-BE49-F238E27FC236}">
                <a16:creationId xmlns:a16="http://schemas.microsoft.com/office/drawing/2014/main" id="{D77E800D-F7F0-D7DB-9349-BA709079A80E}"/>
              </a:ext>
            </a:extLst>
          </p:cNvPr>
          <p:cNvSpPr txBox="1">
            <a:spLocks/>
          </p:cNvSpPr>
          <p:nvPr/>
        </p:nvSpPr>
        <p:spPr>
          <a:xfrm>
            <a:off x="1219199" y="1600200"/>
            <a:ext cx="7924801" cy="365759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rgbClr val="002060"/>
                </a:solidFill>
                <a:latin typeface="+mj-lt"/>
              </a:rPr>
              <a:t>Share the plan with a trusted friend:</a:t>
            </a:r>
          </a:p>
          <a:p>
            <a:r>
              <a:rPr lang="en-US" b="1" dirty="0">
                <a:solidFill>
                  <a:srgbClr val="002060"/>
                </a:solidFill>
                <a:latin typeface="+mj-lt"/>
              </a:rPr>
              <a:t>Who</a:t>
            </a:r>
          </a:p>
          <a:p>
            <a:r>
              <a:rPr lang="en-US" b="1" dirty="0">
                <a:solidFill>
                  <a:srgbClr val="002060"/>
                </a:solidFill>
                <a:latin typeface="+mj-lt"/>
              </a:rPr>
              <a:t>Where</a:t>
            </a:r>
            <a:endParaRPr lang="en-US" dirty="0">
              <a:solidFill>
                <a:srgbClr val="002060"/>
              </a:solidFill>
              <a:latin typeface="+mj-lt"/>
            </a:endParaRPr>
          </a:p>
          <a:p>
            <a:r>
              <a:rPr lang="en-US" b="1" dirty="0">
                <a:solidFill>
                  <a:srgbClr val="002060"/>
                </a:solidFill>
                <a:latin typeface="+mj-lt"/>
              </a:rPr>
              <a:t>When</a:t>
            </a:r>
            <a:endParaRPr lang="en-US" dirty="0">
              <a:solidFill>
                <a:srgbClr val="002060"/>
              </a:solidFill>
              <a:latin typeface="+mj-lt"/>
            </a:endParaRPr>
          </a:p>
          <a:p>
            <a:r>
              <a:rPr lang="en-US" b="1" dirty="0">
                <a:solidFill>
                  <a:srgbClr val="002060"/>
                </a:solidFill>
                <a:latin typeface="+mj-lt"/>
              </a:rPr>
              <a:t>What</a:t>
            </a:r>
            <a:endParaRPr lang="en-US" dirty="0">
              <a:solidFill>
                <a:srgbClr val="002060"/>
              </a:solidFill>
              <a:latin typeface="+mj-lt"/>
            </a:endParaRPr>
          </a:p>
        </p:txBody>
      </p:sp>
      <p:pic>
        <p:nvPicPr>
          <p:cNvPr id="8" name="Picture 7">
            <a:extLst>
              <a:ext uri="{FF2B5EF4-FFF2-40B4-BE49-F238E27FC236}">
                <a16:creationId xmlns:a16="http://schemas.microsoft.com/office/drawing/2014/main" id="{92E1B802-5B21-A40F-E076-BFDE6DDDD3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7200" y="2098236"/>
            <a:ext cx="1905000" cy="4669572"/>
          </a:xfrm>
          <a:prstGeom prst="rect">
            <a:avLst/>
          </a:prstGeom>
        </p:spPr>
      </p:pic>
    </p:spTree>
    <p:extLst>
      <p:ext uri="{BB962C8B-B14F-4D97-AF65-F5344CB8AC3E}">
        <p14:creationId xmlns:p14="http://schemas.microsoft.com/office/powerpoint/2010/main" val="1415134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7772400" cy="1143000"/>
          </a:xfrm>
        </p:spPr>
        <p:txBody>
          <a:bodyPr/>
          <a:lstStyle/>
          <a:p>
            <a:r>
              <a:rPr lang="en-US" sz="4000" dirty="0"/>
              <a:t>Getting to the Water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4771577"/>
            <a:ext cx="3657600" cy="208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380ED3A3-BA43-43DE-9A59-7E0E033A89EB}" type="slidenum">
              <a:rPr lang="en-US" smtClean="0"/>
              <a:t>46</a:t>
            </a:fld>
            <a:endParaRPr lang="en-US"/>
          </a:p>
        </p:txBody>
      </p:sp>
      <p:sp>
        <p:nvSpPr>
          <p:cNvPr id="5" name="Content Placeholder 2">
            <a:extLst>
              <a:ext uri="{FF2B5EF4-FFF2-40B4-BE49-F238E27FC236}">
                <a16:creationId xmlns:a16="http://schemas.microsoft.com/office/drawing/2014/main" id="{C7293F8F-C18C-A9E7-4E88-C876E30E8210}"/>
              </a:ext>
            </a:extLst>
          </p:cNvPr>
          <p:cNvSpPr txBox="1">
            <a:spLocks/>
          </p:cNvSpPr>
          <p:nvPr/>
        </p:nvSpPr>
        <p:spPr>
          <a:xfrm>
            <a:off x="1392035" y="1447800"/>
            <a:ext cx="7579129" cy="36957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002060"/>
                </a:solidFill>
                <a:latin typeface="+mj-lt"/>
              </a:rPr>
              <a:t>Fasten vessel securely</a:t>
            </a:r>
          </a:p>
          <a:p>
            <a:r>
              <a:rPr lang="en-US" dirty="0">
                <a:solidFill>
                  <a:srgbClr val="002060"/>
                </a:solidFill>
                <a:latin typeface="+mj-lt"/>
              </a:rPr>
              <a:t>Shock cord is not adequate</a:t>
            </a:r>
          </a:p>
          <a:p>
            <a:r>
              <a:rPr lang="en-US" dirty="0">
                <a:solidFill>
                  <a:srgbClr val="002060"/>
                </a:solidFill>
                <a:latin typeface="+mj-lt"/>
              </a:rPr>
              <a:t>Straps are preferable, plus bow and stern lines</a:t>
            </a:r>
          </a:p>
          <a:p>
            <a:r>
              <a:rPr lang="en-US" dirty="0">
                <a:solidFill>
                  <a:srgbClr val="002060"/>
                </a:solidFill>
                <a:latin typeface="+mj-lt"/>
              </a:rPr>
              <a:t>Get help with loading &amp; carrying your boat</a:t>
            </a:r>
          </a:p>
        </p:txBody>
      </p:sp>
    </p:spTree>
    <p:extLst>
      <p:ext uri="{BB962C8B-B14F-4D97-AF65-F5344CB8AC3E}">
        <p14:creationId xmlns:p14="http://schemas.microsoft.com/office/powerpoint/2010/main" val="9140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907700">
            <a:off x="2447410" y="4399391"/>
            <a:ext cx="2474440" cy="247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02632" y="411079"/>
            <a:ext cx="7772400" cy="1006642"/>
          </a:xfrm>
        </p:spPr>
        <p:txBody>
          <a:bodyPr>
            <a:normAutofit/>
          </a:bodyPr>
          <a:lstStyle/>
          <a:p>
            <a:r>
              <a:rPr lang="en-US" sz="4000" dirty="0"/>
              <a:t>At the Water’s Edge</a:t>
            </a:r>
          </a:p>
        </p:txBody>
      </p:sp>
      <p:sp>
        <p:nvSpPr>
          <p:cNvPr id="3" name="Content Placeholder 2"/>
          <p:cNvSpPr>
            <a:spLocks noGrp="1"/>
          </p:cNvSpPr>
          <p:nvPr>
            <p:ph idx="1"/>
          </p:nvPr>
        </p:nvSpPr>
        <p:spPr>
          <a:xfrm>
            <a:off x="1229381" y="1452007"/>
            <a:ext cx="7907692" cy="3657600"/>
          </a:xfrm>
        </p:spPr>
        <p:txBody>
          <a:bodyPr/>
          <a:lstStyle/>
          <a:p>
            <a:pPr>
              <a:spcBef>
                <a:spcPts val="550"/>
              </a:spcBef>
            </a:pPr>
            <a:r>
              <a:rPr lang="en-US" dirty="0">
                <a:latin typeface="+mj-lt"/>
              </a:rPr>
              <a:t>Review the plan with the team</a:t>
            </a:r>
          </a:p>
          <a:p>
            <a:pPr>
              <a:spcBef>
                <a:spcPts val="550"/>
              </a:spcBef>
            </a:pPr>
            <a:r>
              <a:rPr lang="en-US" dirty="0">
                <a:latin typeface="+mj-lt"/>
              </a:rPr>
              <a:t>Go/no go decision</a:t>
            </a:r>
          </a:p>
          <a:p>
            <a:pPr>
              <a:spcBef>
                <a:spcPts val="550"/>
              </a:spcBef>
            </a:pPr>
            <a:r>
              <a:rPr lang="en-US" dirty="0">
                <a:latin typeface="+mj-lt"/>
              </a:rPr>
              <a:t>Equipment re-check (checklist)</a:t>
            </a:r>
          </a:p>
          <a:p>
            <a:pPr>
              <a:spcBef>
                <a:spcPts val="550"/>
              </a:spcBef>
            </a:pPr>
            <a:r>
              <a:rPr lang="en-US" dirty="0">
                <a:latin typeface="+mj-lt"/>
              </a:rPr>
              <a:t>File your float plan </a:t>
            </a:r>
          </a:p>
          <a:p>
            <a:pPr>
              <a:spcBef>
                <a:spcPts val="550"/>
              </a:spcBef>
            </a:pPr>
            <a:r>
              <a:rPr lang="en-US" dirty="0">
                <a:latin typeface="+mj-lt"/>
              </a:rPr>
              <a:t>Clarify your group communications</a:t>
            </a:r>
          </a:p>
          <a:p>
            <a:pPr lvl="1"/>
            <a:endParaRPr lang="en-US" dirty="0"/>
          </a:p>
        </p:txBody>
      </p:sp>
      <p:sp>
        <p:nvSpPr>
          <p:cNvPr id="5" name="Slide Number Placeholder 4"/>
          <p:cNvSpPr>
            <a:spLocks noGrp="1"/>
          </p:cNvSpPr>
          <p:nvPr>
            <p:ph type="sldNum" sz="quarter" idx="12"/>
          </p:nvPr>
        </p:nvSpPr>
        <p:spPr>
          <a:xfrm>
            <a:off x="8169442" y="6400800"/>
            <a:ext cx="952499" cy="304800"/>
          </a:xfrm>
        </p:spPr>
        <p:txBody>
          <a:bodyPr/>
          <a:lstStyle/>
          <a:p>
            <a:fld id="{380ED3A3-BA43-43DE-9A59-7E0E033A89EB}" type="slidenum">
              <a:rPr lang="en-US" smtClean="0"/>
              <a:t>47</a:t>
            </a:fld>
            <a:endParaRPr lang="en-US" dirty="0"/>
          </a:p>
        </p:txBody>
      </p:sp>
      <p:pic>
        <p:nvPicPr>
          <p:cNvPr id="6" name="Picture 5">
            <a:extLst>
              <a:ext uri="{FF2B5EF4-FFF2-40B4-BE49-F238E27FC236}">
                <a16:creationId xmlns:a16="http://schemas.microsoft.com/office/drawing/2014/main" id="{D8FC4FCB-B97E-076A-29A4-145F37565B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29400" y="3577995"/>
            <a:ext cx="1777581" cy="2058617"/>
          </a:xfrm>
          <a:prstGeom prst="rect">
            <a:avLst/>
          </a:prstGeom>
        </p:spPr>
      </p:pic>
    </p:spTree>
    <p:extLst>
      <p:ext uri="{BB962C8B-B14F-4D97-AF65-F5344CB8AC3E}">
        <p14:creationId xmlns:p14="http://schemas.microsoft.com/office/powerpoint/2010/main" val="2355493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CCF4-8453-426A-CB64-9B94CDAB1E97}"/>
              </a:ext>
            </a:extLst>
          </p:cNvPr>
          <p:cNvSpPr>
            <a:spLocks noGrp="1"/>
          </p:cNvSpPr>
          <p:nvPr>
            <p:ph type="title"/>
          </p:nvPr>
        </p:nvSpPr>
        <p:spPr>
          <a:xfrm>
            <a:off x="2514600" y="1600200"/>
            <a:ext cx="5715000" cy="1143000"/>
          </a:xfrm>
        </p:spPr>
        <p:txBody>
          <a:bodyPr/>
          <a:lstStyle/>
          <a:p>
            <a:r>
              <a:rPr lang="en-US" sz="4000" dirty="0"/>
              <a:t>2. On the Water!</a:t>
            </a:r>
          </a:p>
        </p:txBody>
      </p:sp>
      <p:sp>
        <p:nvSpPr>
          <p:cNvPr id="3" name="Slide Number Placeholder 2">
            <a:extLst>
              <a:ext uri="{FF2B5EF4-FFF2-40B4-BE49-F238E27FC236}">
                <a16:creationId xmlns:a16="http://schemas.microsoft.com/office/drawing/2014/main" id="{56F98BF6-C930-ABF0-B8F9-89FA211D6B3B}"/>
              </a:ext>
            </a:extLst>
          </p:cNvPr>
          <p:cNvSpPr>
            <a:spLocks noGrp="1"/>
          </p:cNvSpPr>
          <p:nvPr>
            <p:ph type="sldNum" sz="quarter" idx="12"/>
          </p:nvPr>
        </p:nvSpPr>
        <p:spPr/>
        <p:txBody>
          <a:bodyPr/>
          <a:lstStyle/>
          <a:p>
            <a:fld id="{380ED3A3-BA43-43DE-9A59-7E0E033A89EB}" type="slidenum">
              <a:rPr lang="en-US" smtClean="0"/>
              <a:t>48</a:t>
            </a:fld>
            <a:endParaRPr lang="en-US"/>
          </a:p>
        </p:txBody>
      </p:sp>
    </p:spTree>
    <p:extLst>
      <p:ext uri="{BB962C8B-B14F-4D97-AF65-F5344CB8AC3E}">
        <p14:creationId xmlns:p14="http://schemas.microsoft.com/office/powerpoint/2010/main" val="299006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78E2B-3BA1-C929-F406-C600A381272C}"/>
              </a:ext>
            </a:extLst>
          </p:cNvPr>
          <p:cNvSpPr>
            <a:spLocks noGrp="1"/>
          </p:cNvSpPr>
          <p:nvPr>
            <p:ph type="title"/>
          </p:nvPr>
        </p:nvSpPr>
        <p:spPr>
          <a:xfrm>
            <a:off x="1524000" y="381000"/>
            <a:ext cx="7620000" cy="1143000"/>
          </a:xfrm>
        </p:spPr>
        <p:txBody>
          <a:bodyPr/>
          <a:lstStyle/>
          <a:p>
            <a:r>
              <a:rPr lang="en-US" sz="4000" dirty="0"/>
              <a:t>On the Water</a:t>
            </a:r>
          </a:p>
        </p:txBody>
      </p:sp>
      <p:sp>
        <p:nvSpPr>
          <p:cNvPr id="3" name="Content Placeholder 2">
            <a:extLst>
              <a:ext uri="{FF2B5EF4-FFF2-40B4-BE49-F238E27FC236}">
                <a16:creationId xmlns:a16="http://schemas.microsoft.com/office/drawing/2014/main" id="{B62FC1D7-F114-5481-84B7-56F0B3D59903}"/>
              </a:ext>
            </a:extLst>
          </p:cNvPr>
          <p:cNvSpPr>
            <a:spLocks noGrp="1"/>
          </p:cNvSpPr>
          <p:nvPr>
            <p:ph idx="1"/>
          </p:nvPr>
        </p:nvSpPr>
        <p:spPr>
          <a:xfrm>
            <a:off x="1143000" y="1524000"/>
            <a:ext cx="7772400" cy="4525963"/>
          </a:xfrm>
        </p:spPr>
        <p:txBody>
          <a:bodyPr/>
          <a:lstStyle/>
          <a:p>
            <a:pPr marL="457200" indent="-457200"/>
            <a:r>
              <a:rPr lang="en-US" dirty="0">
                <a:latin typeface="+mj-lt"/>
              </a:rPr>
              <a:t>Boarding and exiting</a:t>
            </a:r>
          </a:p>
          <a:p>
            <a:pPr marL="457200" indent="-457200"/>
            <a:r>
              <a:rPr lang="en-US" dirty="0">
                <a:latin typeface="+mj-lt"/>
              </a:rPr>
              <a:t>Rules of the road</a:t>
            </a:r>
          </a:p>
          <a:p>
            <a:pPr marL="457200" indent="-457200"/>
            <a:r>
              <a:rPr lang="en-US" dirty="0">
                <a:latin typeface="+mj-lt"/>
              </a:rPr>
              <a:t>Communication</a:t>
            </a:r>
          </a:p>
          <a:p>
            <a:pPr marL="457200" indent="-457200"/>
            <a:r>
              <a:rPr lang="en-US" dirty="0">
                <a:latin typeface="+mj-lt"/>
              </a:rPr>
              <a:t>Awareness</a:t>
            </a:r>
          </a:p>
          <a:p>
            <a:pPr marL="457200" indent="-457200"/>
            <a:r>
              <a:rPr lang="en-US" dirty="0">
                <a:latin typeface="+mj-lt"/>
              </a:rPr>
              <a:t>Emergencies</a:t>
            </a:r>
          </a:p>
          <a:p>
            <a:endParaRPr lang="en-US" dirty="0"/>
          </a:p>
        </p:txBody>
      </p:sp>
      <p:sp>
        <p:nvSpPr>
          <p:cNvPr id="4" name="Slide Number Placeholder 3">
            <a:extLst>
              <a:ext uri="{FF2B5EF4-FFF2-40B4-BE49-F238E27FC236}">
                <a16:creationId xmlns:a16="http://schemas.microsoft.com/office/drawing/2014/main" id="{BE106884-D73B-F9B7-278A-C0139394FA98}"/>
              </a:ext>
            </a:extLst>
          </p:cNvPr>
          <p:cNvSpPr>
            <a:spLocks noGrp="1"/>
          </p:cNvSpPr>
          <p:nvPr>
            <p:ph type="sldNum" sz="quarter" idx="12"/>
          </p:nvPr>
        </p:nvSpPr>
        <p:spPr/>
        <p:txBody>
          <a:bodyPr/>
          <a:lstStyle/>
          <a:p>
            <a:fld id="{380ED3A3-BA43-43DE-9A59-7E0E033A89EB}" type="slidenum">
              <a:rPr lang="en-US" smtClean="0"/>
              <a:t>49</a:t>
            </a:fld>
            <a:endParaRPr lang="en-US"/>
          </a:p>
        </p:txBody>
      </p:sp>
      <p:pic>
        <p:nvPicPr>
          <p:cNvPr id="5" name="Picture 4">
            <a:extLst>
              <a:ext uri="{FF2B5EF4-FFF2-40B4-BE49-F238E27FC236}">
                <a16:creationId xmlns:a16="http://schemas.microsoft.com/office/drawing/2014/main" id="{66060EE8-4704-F303-6530-CB6D4DE5BBE5}"/>
              </a:ext>
            </a:extLst>
          </p:cNvPr>
          <p:cNvPicPr>
            <a:picLocks noChangeAspect="1"/>
          </p:cNvPicPr>
          <p:nvPr/>
        </p:nvPicPr>
        <p:blipFill>
          <a:blip r:embed="rId3"/>
          <a:stretch>
            <a:fillRect/>
          </a:stretch>
        </p:blipFill>
        <p:spPr>
          <a:xfrm>
            <a:off x="5029200" y="3149394"/>
            <a:ext cx="3989059" cy="3099006"/>
          </a:xfrm>
          <a:prstGeom prst="rect">
            <a:avLst/>
          </a:prstGeom>
        </p:spPr>
      </p:pic>
    </p:spTree>
    <p:extLst>
      <p:ext uri="{BB962C8B-B14F-4D97-AF65-F5344CB8AC3E}">
        <p14:creationId xmlns:p14="http://schemas.microsoft.com/office/powerpoint/2010/main" val="2105500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D3DF-3970-D51A-BD83-F2D77F65D6EF}"/>
              </a:ext>
            </a:extLst>
          </p:cNvPr>
          <p:cNvSpPr>
            <a:spLocks noGrp="1"/>
          </p:cNvSpPr>
          <p:nvPr>
            <p:ph type="title"/>
          </p:nvPr>
        </p:nvSpPr>
        <p:spPr>
          <a:xfrm>
            <a:off x="1143000" y="609600"/>
            <a:ext cx="7848600" cy="1143000"/>
          </a:xfrm>
        </p:spPr>
        <p:txBody>
          <a:bodyPr>
            <a:normAutofit fontScale="90000"/>
          </a:bodyPr>
          <a:lstStyle/>
          <a:p>
            <a:r>
              <a:rPr lang="en-US" dirty="0"/>
              <a:t>Popularity of Paddle Sports is Growing</a:t>
            </a:r>
          </a:p>
        </p:txBody>
      </p:sp>
      <p:sp>
        <p:nvSpPr>
          <p:cNvPr id="3" name="Content Placeholder 2">
            <a:extLst>
              <a:ext uri="{FF2B5EF4-FFF2-40B4-BE49-F238E27FC236}">
                <a16:creationId xmlns:a16="http://schemas.microsoft.com/office/drawing/2014/main" id="{5085D34A-D508-895D-7ECD-740207427EFF}"/>
              </a:ext>
            </a:extLst>
          </p:cNvPr>
          <p:cNvSpPr>
            <a:spLocks noGrp="1"/>
          </p:cNvSpPr>
          <p:nvPr>
            <p:ph idx="1"/>
          </p:nvPr>
        </p:nvSpPr>
        <p:spPr>
          <a:xfrm>
            <a:off x="990600" y="1874837"/>
            <a:ext cx="8163232" cy="4525963"/>
          </a:xfrm>
        </p:spPr>
        <p:txBody>
          <a:bodyPr>
            <a:normAutofit/>
          </a:bodyPr>
          <a:lstStyle/>
          <a:p>
            <a:r>
              <a:rPr lang="en-US" dirty="0">
                <a:latin typeface="+mj-lt"/>
              </a:rPr>
              <a:t>Nearly 2 in 5 recreational boaters are paddlers*</a:t>
            </a:r>
          </a:p>
          <a:p>
            <a:pPr lvl="1"/>
            <a:r>
              <a:rPr lang="en-US" sz="3200" dirty="0">
                <a:latin typeface="+mj-lt"/>
              </a:rPr>
              <a:t>Steady growth in kayak and SUP participation</a:t>
            </a:r>
          </a:p>
          <a:p>
            <a:r>
              <a:rPr lang="en-US" dirty="0">
                <a:latin typeface="+mj-lt"/>
              </a:rPr>
              <a:t>Knowledge is key to: </a:t>
            </a:r>
          </a:p>
          <a:p>
            <a:pPr lvl="1"/>
            <a:r>
              <a:rPr lang="en-US" sz="3200" dirty="0">
                <a:latin typeface="+mj-lt"/>
              </a:rPr>
              <a:t>Safety</a:t>
            </a:r>
          </a:p>
          <a:p>
            <a:pPr lvl="1"/>
            <a:r>
              <a:rPr lang="en-US" sz="3200" dirty="0">
                <a:latin typeface="+mj-lt"/>
              </a:rPr>
              <a:t>Enjoyment</a:t>
            </a:r>
          </a:p>
          <a:p>
            <a:pPr lvl="1"/>
            <a:endParaRPr lang="en-US" dirty="0"/>
          </a:p>
        </p:txBody>
      </p:sp>
      <p:sp>
        <p:nvSpPr>
          <p:cNvPr id="4" name="Slide Number Placeholder 3">
            <a:extLst>
              <a:ext uri="{FF2B5EF4-FFF2-40B4-BE49-F238E27FC236}">
                <a16:creationId xmlns:a16="http://schemas.microsoft.com/office/drawing/2014/main" id="{7E1AB321-73A4-358E-5662-62B7DD31A8F6}"/>
              </a:ext>
            </a:extLst>
          </p:cNvPr>
          <p:cNvSpPr>
            <a:spLocks noGrp="1"/>
          </p:cNvSpPr>
          <p:nvPr>
            <p:ph type="sldNum" sz="quarter" idx="12"/>
          </p:nvPr>
        </p:nvSpPr>
        <p:spPr/>
        <p:txBody>
          <a:bodyPr/>
          <a:lstStyle/>
          <a:p>
            <a:fld id="{380ED3A3-BA43-43DE-9A59-7E0E033A89EB}" type="slidenum">
              <a:rPr lang="en-US" smtClean="0"/>
              <a:t>5</a:t>
            </a:fld>
            <a:endParaRPr lang="en-US"/>
          </a:p>
        </p:txBody>
      </p:sp>
      <p:pic>
        <p:nvPicPr>
          <p:cNvPr id="5" name="Content Placeholder 5" descr="A picture containing water, sky, outdoor, boat&#10;&#10;Description automatically generated">
            <a:extLst>
              <a:ext uri="{FF2B5EF4-FFF2-40B4-BE49-F238E27FC236}">
                <a16:creationId xmlns:a16="http://schemas.microsoft.com/office/drawing/2014/main" id="{F3F8D9A8-BBA4-0B99-D31F-DBF57C96C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6539" y="4419600"/>
            <a:ext cx="2797461" cy="1787354"/>
          </a:xfrm>
          <a:prstGeom prst="rect">
            <a:avLst/>
          </a:prstGeom>
          <a:noFill/>
          <a:ln>
            <a:noFill/>
          </a:ln>
        </p:spPr>
      </p:pic>
      <p:sp>
        <p:nvSpPr>
          <p:cNvPr id="6" name="TextBox 5">
            <a:extLst>
              <a:ext uri="{FF2B5EF4-FFF2-40B4-BE49-F238E27FC236}">
                <a16:creationId xmlns:a16="http://schemas.microsoft.com/office/drawing/2014/main" id="{89EEA712-5118-4422-A130-3BDCE99CAA51}"/>
              </a:ext>
            </a:extLst>
          </p:cNvPr>
          <p:cNvSpPr txBox="1"/>
          <p:nvPr/>
        </p:nvSpPr>
        <p:spPr>
          <a:xfrm>
            <a:off x="1143000" y="6244580"/>
            <a:ext cx="5257800" cy="307777"/>
          </a:xfrm>
          <a:prstGeom prst="rect">
            <a:avLst/>
          </a:prstGeom>
          <a:noFill/>
        </p:spPr>
        <p:txBody>
          <a:bodyPr wrap="square" rtlCol="0">
            <a:spAutoFit/>
          </a:bodyPr>
          <a:lstStyle/>
          <a:p>
            <a:r>
              <a:rPr lang="en-US" sz="1400" dirty="0">
                <a:solidFill>
                  <a:srgbClr val="002060"/>
                </a:solidFill>
                <a:latin typeface="+mj-lt"/>
              </a:rPr>
              <a:t>*</a:t>
            </a:r>
            <a:r>
              <a:rPr lang="en-US" sz="1400" dirty="0">
                <a:solidFill>
                  <a:srgbClr val="002060"/>
                </a:solidFill>
                <a:latin typeface="+mj-lt"/>
                <a:hlinkClick r:id="rId4"/>
              </a:rPr>
              <a:t>Outdoor Foundation Outdoor Participation (2021)</a:t>
            </a:r>
            <a:endParaRPr lang="en-US" sz="1400" dirty="0">
              <a:solidFill>
                <a:srgbClr val="002060"/>
              </a:solidFill>
              <a:latin typeface="+mj-lt"/>
            </a:endParaRPr>
          </a:p>
        </p:txBody>
      </p:sp>
    </p:spTree>
    <p:extLst>
      <p:ext uri="{BB962C8B-B14F-4D97-AF65-F5344CB8AC3E}">
        <p14:creationId xmlns:p14="http://schemas.microsoft.com/office/powerpoint/2010/main" val="2534194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891" y="369599"/>
            <a:ext cx="7772400" cy="1143000"/>
          </a:xfrm>
        </p:spPr>
        <p:txBody>
          <a:bodyPr/>
          <a:lstStyle/>
          <a:p>
            <a:r>
              <a:rPr lang="en-US" sz="4000" dirty="0"/>
              <a:t>On the Water</a:t>
            </a:r>
          </a:p>
        </p:txBody>
      </p:sp>
      <p:sp>
        <p:nvSpPr>
          <p:cNvPr id="3" name="Slide Number Placeholder 2"/>
          <p:cNvSpPr>
            <a:spLocks noGrp="1"/>
          </p:cNvSpPr>
          <p:nvPr>
            <p:ph type="sldNum" sz="quarter" idx="12"/>
          </p:nvPr>
        </p:nvSpPr>
        <p:spPr/>
        <p:txBody>
          <a:bodyPr/>
          <a:lstStyle/>
          <a:p>
            <a:fld id="{380ED3A3-BA43-43DE-9A59-7E0E033A89EB}" type="slidenum">
              <a:rPr lang="en-US" smtClean="0"/>
              <a:t>50</a:t>
            </a:fld>
            <a:endParaRPr lang="en-US"/>
          </a:p>
        </p:txBody>
      </p:sp>
      <p:pic>
        <p:nvPicPr>
          <p:cNvPr id="5122" name="Picture 2" descr="C:\Users\User\AppData\Local\Microsoft\Windows\Temporary Internet Files\Content.IE5\Z01632R2\boarding kayak.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0600" y="3718509"/>
            <a:ext cx="3210104" cy="24075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5245" y="1519518"/>
            <a:ext cx="3137645" cy="175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0600" y="3764159"/>
            <a:ext cx="3082772" cy="204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a:extLst>
              <a:ext uri="{FF2B5EF4-FFF2-40B4-BE49-F238E27FC236}">
                <a16:creationId xmlns:a16="http://schemas.microsoft.com/office/drawing/2014/main" id="{166BBDAA-AAB3-8EB2-99C7-2E0C07841969}"/>
              </a:ext>
            </a:extLst>
          </p:cNvPr>
          <p:cNvSpPr txBox="1">
            <a:spLocks/>
          </p:cNvSpPr>
          <p:nvPr/>
        </p:nvSpPr>
        <p:spPr>
          <a:xfrm>
            <a:off x="990600" y="1961428"/>
            <a:ext cx="76200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002060"/>
                </a:solidFill>
                <a:latin typeface="+mj-lt"/>
              </a:rPr>
              <a:t>Boarding/exiting</a:t>
            </a:r>
          </a:p>
          <a:p>
            <a:r>
              <a:rPr lang="en-US" dirty="0">
                <a:solidFill>
                  <a:srgbClr val="002060"/>
                </a:solidFill>
                <a:latin typeface="+mj-lt"/>
              </a:rPr>
              <a:t>Fun with a group</a:t>
            </a:r>
          </a:p>
          <a:p>
            <a:endParaRPr lang="en-US" dirty="0"/>
          </a:p>
        </p:txBody>
      </p:sp>
    </p:spTree>
    <p:extLst>
      <p:ext uri="{BB962C8B-B14F-4D97-AF65-F5344CB8AC3E}">
        <p14:creationId xmlns:p14="http://schemas.microsoft.com/office/powerpoint/2010/main" val="1978113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B5B8-3B03-9485-C0E4-9F1554B32DFF}"/>
              </a:ext>
            </a:extLst>
          </p:cNvPr>
          <p:cNvSpPr>
            <a:spLocks noGrp="1"/>
          </p:cNvSpPr>
          <p:nvPr>
            <p:ph type="title"/>
          </p:nvPr>
        </p:nvSpPr>
        <p:spPr>
          <a:xfrm>
            <a:off x="838200" y="160442"/>
            <a:ext cx="7772400" cy="1143000"/>
          </a:xfrm>
        </p:spPr>
        <p:txBody>
          <a:bodyPr>
            <a:normAutofit/>
          </a:bodyPr>
          <a:lstStyle/>
          <a:p>
            <a:r>
              <a:rPr lang="en-US" sz="4000" dirty="0"/>
              <a:t>Rules of the Road</a:t>
            </a:r>
          </a:p>
        </p:txBody>
      </p:sp>
      <p:sp>
        <p:nvSpPr>
          <p:cNvPr id="3" name="Content Placeholder 2">
            <a:extLst>
              <a:ext uri="{FF2B5EF4-FFF2-40B4-BE49-F238E27FC236}">
                <a16:creationId xmlns:a16="http://schemas.microsoft.com/office/drawing/2014/main" id="{0AF4C4C1-AD72-CE9A-36E8-83E78895C769}"/>
              </a:ext>
            </a:extLst>
          </p:cNvPr>
          <p:cNvSpPr>
            <a:spLocks noGrp="1"/>
          </p:cNvSpPr>
          <p:nvPr>
            <p:ph idx="1"/>
          </p:nvPr>
        </p:nvSpPr>
        <p:spPr>
          <a:xfrm>
            <a:off x="1163782" y="1298394"/>
            <a:ext cx="7772400" cy="4525963"/>
          </a:xfrm>
        </p:spPr>
        <p:txBody>
          <a:bodyPr>
            <a:normAutofit fontScale="92500"/>
          </a:bodyPr>
          <a:lstStyle/>
          <a:p>
            <a:r>
              <a:rPr lang="en-US" sz="3500" u="sng" dirty="0">
                <a:solidFill>
                  <a:srgbClr val="002060"/>
                </a:solidFill>
                <a:latin typeface="+mj-lt"/>
              </a:rPr>
              <a:t>Nav Rules do not state</a:t>
            </a:r>
            <a:r>
              <a:rPr lang="en-US" sz="3500" dirty="0">
                <a:solidFill>
                  <a:srgbClr val="002060"/>
                </a:solidFill>
                <a:latin typeface="+mj-lt"/>
              </a:rPr>
              <a:t> that paddlecraft have “right of way”</a:t>
            </a:r>
          </a:p>
          <a:p>
            <a:endParaRPr lang="en-US" sz="1100" dirty="0">
              <a:solidFill>
                <a:srgbClr val="002060"/>
              </a:solidFill>
              <a:latin typeface="+mj-lt"/>
            </a:endParaRPr>
          </a:p>
          <a:p>
            <a:r>
              <a:rPr lang="en-US" sz="3500" dirty="0">
                <a:solidFill>
                  <a:srgbClr val="002060"/>
                </a:solidFill>
                <a:latin typeface="+mj-lt"/>
              </a:rPr>
              <a:t>Observe channel markers and note boat traffic—stay clear</a:t>
            </a:r>
          </a:p>
          <a:p>
            <a:endParaRPr lang="en-US" sz="1200" dirty="0">
              <a:solidFill>
                <a:srgbClr val="002060"/>
              </a:solidFill>
              <a:latin typeface="+mj-lt"/>
            </a:endParaRPr>
          </a:p>
          <a:p>
            <a:r>
              <a:rPr lang="en-US" sz="3500" dirty="0">
                <a:solidFill>
                  <a:srgbClr val="002060"/>
                </a:solidFill>
                <a:latin typeface="+mj-lt"/>
              </a:rPr>
              <a:t>Respect “Rule of Gross Tonnage”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0BA6372-20C7-88E7-C168-3BC46493E0D4}"/>
              </a:ext>
            </a:extLst>
          </p:cNvPr>
          <p:cNvSpPr>
            <a:spLocks noGrp="1"/>
          </p:cNvSpPr>
          <p:nvPr>
            <p:ph type="sldNum" sz="quarter" idx="12"/>
          </p:nvPr>
        </p:nvSpPr>
        <p:spPr/>
        <p:txBody>
          <a:bodyPr/>
          <a:lstStyle/>
          <a:p>
            <a:fld id="{380ED3A3-BA43-43DE-9A59-7E0E033A89EB}" type="slidenum">
              <a:rPr lang="en-US" smtClean="0"/>
              <a:t>51</a:t>
            </a:fld>
            <a:endParaRPr lang="en-US"/>
          </a:p>
        </p:txBody>
      </p:sp>
      <p:pic>
        <p:nvPicPr>
          <p:cNvPr id="7" name="Picture 6">
            <a:extLst>
              <a:ext uri="{FF2B5EF4-FFF2-40B4-BE49-F238E27FC236}">
                <a16:creationId xmlns:a16="http://schemas.microsoft.com/office/drawing/2014/main" id="{310F0184-7C31-8D7E-5C66-672F6017FF41}"/>
              </a:ext>
            </a:extLst>
          </p:cNvPr>
          <p:cNvPicPr>
            <a:picLocks noChangeAspect="1"/>
          </p:cNvPicPr>
          <p:nvPr/>
        </p:nvPicPr>
        <p:blipFill>
          <a:blip r:embed="rId3"/>
          <a:stretch>
            <a:fillRect/>
          </a:stretch>
        </p:blipFill>
        <p:spPr>
          <a:xfrm>
            <a:off x="6934200" y="3614683"/>
            <a:ext cx="2036618" cy="2638749"/>
          </a:xfrm>
          <a:prstGeom prst="rect">
            <a:avLst/>
          </a:prstGeom>
        </p:spPr>
      </p:pic>
    </p:spTree>
    <p:extLst>
      <p:ext uri="{BB962C8B-B14F-4D97-AF65-F5344CB8AC3E}">
        <p14:creationId xmlns:p14="http://schemas.microsoft.com/office/powerpoint/2010/main" val="1713902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A396B3-E1EA-41DE-2A5F-C6C87637C67F}"/>
              </a:ext>
            </a:extLst>
          </p:cNvPr>
          <p:cNvPicPr>
            <a:picLocks noChangeAspect="1"/>
          </p:cNvPicPr>
          <p:nvPr/>
        </p:nvPicPr>
        <p:blipFill>
          <a:blip r:embed="rId3"/>
          <a:stretch>
            <a:fillRect/>
          </a:stretch>
        </p:blipFill>
        <p:spPr>
          <a:xfrm>
            <a:off x="4596065" y="4019801"/>
            <a:ext cx="2338135" cy="2338135"/>
          </a:xfrm>
          <a:prstGeom prst="rect">
            <a:avLst/>
          </a:prstGeom>
        </p:spPr>
      </p:pic>
      <p:sp>
        <p:nvSpPr>
          <p:cNvPr id="2" name="Title 1">
            <a:extLst>
              <a:ext uri="{FF2B5EF4-FFF2-40B4-BE49-F238E27FC236}">
                <a16:creationId xmlns:a16="http://schemas.microsoft.com/office/drawing/2014/main" id="{B7840FD4-9D6C-55D3-9EA2-A23B265206C0}"/>
              </a:ext>
            </a:extLst>
          </p:cNvPr>
          <p:cNvSpPr>
            <a:spLocks noGrp="1"/>
          </p:cNvSpPr>
          <p:nvPr>
            <p:ph type="title"/>
          </p:nvPr>
        </p:nvSpPr>
        <p:spPr>
          <a:xfrm>
            <a:off x="2057400" y="353725"/>
            <a:ext cx="5715000" cy="1143000"/>
          </a:xfrm>
        </p:spPr>
        <p:txBody>
          <a:bodyPr>
            <a:normAutofit/>
          </a:bodyPr>
          <a:lstStyle/>
          <a:p>
            <a:r>
              <a:rPr lang="en-US" sz="4000" dirty="0"/>
              <a:t>Communication</a:t>
            </a:r>
          </a:p>
        </p:txBody>
      </p:sp>
      <p:sp>
        <p:nvSpPr>
          <p:cNvPr id="3" name="Content Placeholder 2">
            <a:extLst>
              <a:ext uri="{FF2B5EF4-FFF2-40B4-BE49-F238E27FC236}">
                <a16:creationId xmlns:a16="http://schemas.microsoft.com/office/drawing/2014/main" id="{9523DF4B-3E5F-93D7-6A02-62FFC8F53102}"/>
              </a:ext>
            </a:extLst>
          </p:cNvPr>
          <p:cNvSpPr>
            <a:spLocks noGrp="1"/>
          </p:cNvSpPr>
          <p:nvPr>
            <p:ph idx="1"/>
          </p:nvPr>
        </p:nvSpPr>
        <p:spPr>
          <a:xfrm>
            <a:off x="1371600" y="1447800"/>
            <a:ext cx="7772400" cy="5056475"/>
          </a:xfrm>
        </p:spPr>
        <p:txBody>
          <a:bodyPr/>
          <a:lstStyle/>
          <a:p>
            <a:r>
              <a:rPr lang="en-US" dirty="0">
                <a:solidFill>
                  <a:srgbClr val="002060"/>
                </a:solidFill>
                <a:latin typeface="+mj-lt"/>
              </a:rPr>
              <a:t>Know Basic Hand Signals</a:t>
            </a:r>
          </a:p>
          <a:p>
            <a:r>
              <a:rPr lang="en-US" dirty="0">
                <a:solidFill>
                  <a:srgbClr val="002060"/>
                </a:solidFill>
                <a:latin typeface="+mj-lt"/>
              </a:rPr>
              <a:t>Discuss in Advance</a:t>
            </a:r>
          </a:p>
          <a:p>
            <a:r>
              <a:rPr lang="en-US" dirty="0">
                <a:solidFill>
                  <a:srgbClr val="002060"/>
                </a:solidFill>
                <a:latin typeface="+mj-lt"/>
              </a:rPr>
              <a:t>Carry a Whistle</a:t>
            </a:r>
          </a:p>
          <a:p>
            <a:r>
              <a:rPr lang="en-US" dirty="0">
                <a:solidFill>
                  <a:srgbClr val="002060"/>
                </a:solidFill>
                <a:latin typeface="+mj-lt"/>
              </a:rPr>
              <a:t>Radio and/or Phone</a:t>
            </a:r>
          </a:p>
          <a:p>
            <a:r>
              <a:rPr lang="en-US" dirty="0">
                <a:solidFill>
                  <a:srgbClr val="002060"/>
                </a:solidFill>
                <a:latin typeface="+mj-lt"/>
              </a:rPr>
              <a:t>Distress Signals</a:t>
            </a:r>
          </a:p>
          <a:p>
            <a:pPr marL="0" indent="0">
              <a:buNone/>
            </a:pPr>
            <a:endParaRPr lang="en-US" dirty="0"/>
          </a:p>
        </p:txBody>
      </p:sp>
      <p:sp>
        <p:nvSpPr>
          <p:cNvPr id="4" name="Slide Number Placeholder 3">
            <a:extLst>
              <a:ext uri="{FF2B5EF4-FFF2-40B4-BE49-F238E27FC236}">
                <a16:creationId xmlns:a16="http://schemas.microsoft.com/office/drawing/2014/main" id="{D224AF42-950B-EEE2-839E-204076C0694D}"/>
              </a:ext>
            </a:extLst>
          </p:cNvPr>
          <p:cNvSpPr>
            <a:spLocks noGrp="1"/>
          </p:cNvSpPr>
          <p:nvPr>
            <p:ph type="sldNum" sz="quarter" idx="12"/>
          </p:nvPr>
        </p:nvSpPr>
        <p:spPr/>
        <p:txBody>
          <a:bodyPr/>
          <a:lstStyle/>
          <a:p>
            <a:fld id="{380ED3A3-BA43-43DE-9A59-7E0E033A89EB}" type="slidenum">
              <a:rPr lang="en-US" smtClean="0"/>
              <a:t>52</a:t>
            </a:fld>
            <a:endParaRPr lang="en-US"/>
          </a:p>
        </p:txBody>
      </p:sp>
      <p:pic>
        <p:nvPicPr>
          <p:cNvPr id="5" name="Picture 4">
            <a:extLst>
              <a:ext uri="{FF2B5EF4-FFF2-40B4-BE49-F238E27FC236}">
                <a16:creationId xmlns:a16="http://schemas.microsoft.com/office/drawing/2014/main" id="{2DE8C3E6-F418-5234-9215-05A392FA053F}"/>
              </a:ext>
            </a:extLst>
          </p:cNvPr>
          <p:cNvPicPr>
            <a:picLocks noChangeAspect="1"/>
          </p:cNvPicPr>
          <p:nvPr/>
        </p:nvPicPr>
        <p:blipFill>
          <a:blip r:embed="rId4"/>
          <a:stretch>
            <a:fillRect/>
          </a:stretch>
        </p:blipFill>
        <p:spPr>
          <a:xfrm>
            <a:off x="1524000" y="4531072"/>
            <a:ext cx="2338137" cy="1315592"/>
          </a:xfrm>
          <a:prstGeom prst="rect">
            <a:avLst/>
          </a:prstGeom>
        </p:spPr>
      </p:pic>
      <p:pic>
        <p:nvPicPr>
          <p:cNvPr id="6" name="Picture 5">
            <a:extLst>
              <a:ext uri="{FF2B5EF4-FFF2-40B4-BE49-F238E27FC236}">
                <a16:creationId xmlns:a16="http://schemas.microsoft.com/office/drawing/2014/main" id="{F77D49B5-86BE-B94F-9254-4F57B35B71D9}"/>
              </a:ext>
            </a:extLst>
          </p:cNvPr>
          <p:cNvPicPr>
            <a:picLocks noChangeAspect="1"/>
          </p:cNvPicPr>
          <p:nvPr/>
        </p:nvPicPr>
        <p:blipFill>
          <a:blip r:embed="rId5"/>
          <a:stretch>
            <a:fillRect/>
          </a:stretch>
        </p:blipFill>
        <p:spPr>
          <a:xfrm>
            <a:off x="6529137" y="2075799"/>
            <a:ext cx="2561880" cy="3800475"/>
          </a:xfrm>
          <a:prstGeom prst="rect">
            <a:avLst/>
          </a:prstGeom>
        </p:spPr>
      </p:pic>
    </p:spTree>
    <p:extLst>
      <p:ext uri="{BB962C8B-B14F-4D97-AF65-F5344CB8AC3E}">
        <p14:creationId xmlns:p14="http://schemas.microsoft.com/office/powerpoint/2010/main" val="2982351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62107"/>
            <a:ext cx="7772400" cy="1143000"/>
          </a:xfrm>
        </p:spPr>
        <p:txBody>
          <a:bodyPr>
            <a:normAutofit/>
          </a:bodyPr>
          <a:lstStyle/>
          <a:p>
            <a:r>
              <a:rPr lang="en-US" sz="4000" dirty="0"/>
              <a:t>Situational Awareness</a:t>
            </a:r>
          </a:p>
        </p:txBody>
      </p:sp>
      <p:sp>
        <p:nvSpPr>
          <p:cNvPr id="3" name="Content Placeholder 2"/>
          <p:cNvSpPr>
            <a:spLocks noGrp="1"/>
          </p:cNvSpPr>
          <p:nvPr>
            <p:ph idx="1"/>
          </p:nvPr>
        </p:nvSpPr>
        <p:spPr>
          <a:xfrm>
            <a:off x="1058778" y="1505107"/>
            <a:ext cx="6446922" cy="2383859"/>
          </a:xfrm>
        </p:spPr>
        <p:txBody>
          <a:bodyPr>
            <a:normAutofit fontScale="92500" lnSpcReduction="10000"/>
          </a:bodyPr>
          <a:lstStyle/>
          <a:p>
            <a:r>
              <a:rPr lang="en-US" dirty="0">
                <a:latin typeface="+mj-lt"/>
              </a:rPr>
              <a:t>Changes in </a:t>
            </a:r>
            <a:br>
              <a:rPr lang="en-US" dirty="0">
                <a:latin typeface="+mj-lt"/>
              </a:rPr>
            </a:br>
            <a:r>
              <a:rPr lang="en-US" dirty="0">
                <a:latin typeface="+mj-lt"/>
              </a:rPr>
              <a:t>weather</a:t>
            </a:r>
          </a:p>
          <a:p>
            <a:r>
              <a:rPr lang="en-US" dirty="0">
                <a:latin typeface="+mj-lt"/>
              </a:rPr>
              <a:t>Others in </a:t>
            </a:r>
            <a:br>
              <a:rPr lang="en-US" dirty="0">
                <a:latin typeface="+mj-lt"/>
              </a:rPr>
            </a:br>
            <a:r>
              <a:rPr lang="en-US" dirty="0">
                <a:latin typeface="+mj-lt"/>
              </a:rPr>
              <a:t>your group</a:t>
            </a:r>
          </a:p>
          <a:p>
            <a:r>
              <a:rPr lang="en-US" dirty="0">
                <a:latin typeface="+mj-lt"/>
              </a:rPr>
              <a:t>Other vessels </a:t>
            </a:r>
          </a:p>
          <a:p>
            <a:pPr marL="0" indent="0">
              <a:buNone/>
            </a:pPr>
            <a:endParaRPr lang="en-US" sz="2800" dirty="0"/>
          </a:p>
        </p:txBody>
      </p:sp>
      <p:sp>
        <p:nvSpPr>
          <p:cNvPr id="4" name="Slide Number Placeholder 3"/>
          <p:cNvSpPr>
            <a:spLocks noGrp="1"/>
          </p:cNvSpPr>
          <p:nvPr>
            <p:ph type="sldNum" sz="quarter" idx="12"/>
          </p:nvPr>
        </p:nvSpPr>
        <p:spPr/>
        <p:txBody>
          <a:bodyPr/>
          <a:lstStyle/>
          <a:p>
            <a:fld id="{380ED3A3-BA43-43DE-9A59-7E0E033A89EB}" type="slidenum">
              <a:rPr lang="en-US" smtClean="0"/>
              <a:t>53</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02774" y="4548384"/>
            <a:ext cx="5402926" cy="1916584"/>
          </a:xfrm>
          <a:prstGeom prst="rect">
            <a:avLst/>
          </a:prstGeom>
        </p:spPr>
      </p:pic>
      <p:pic>
        <p:nvPicPr>
          <p:cNvPr id="8" name="Content Placeholder 7">
            <a:extLst>
              <a:ext uri="{FF2B5EF4-FFF2-40B4-BE49-F238E27FC236}">
                <a16:creationId xmlns:a16="http://schemas.microsoft.com/office/drawing/2014/main" id="{DCC5F33F-53AD-F68D-90A6-AD160DC7C5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19600" y="1498264"/>
            <a:ext cx="4648200" cy="2614612"/>
          </a:xfrm>
          <a:prstGeom prst="rect">
            <a:avLst/>
          </a:prstGeom>
        </p:spPr>
      </p:pic>
    </p:spTree>
    <p:extLst>
      <p:ext uri="{BB962C8B-B14F-4D97-AF65-F5344CB8AC3E}">
        <p14:creationId xmlns:p14="http://schemas.microsoft.com/office/powerpoint/2010/main" val="2783369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90166"/>
            <a:ext cx="7124700" cy="1657181"/>
          </a:xfrm>
        </p:spPr>
        <p:txBody>
          <a:bodyPr>
            <a:normAutofit fontScale="90000"/>
          </a:bodyPr>
          <a:lstStyle/>
          <a:p>
            <a:r>
              <a:rPr lang="en-US" dirty="0"/>
              <a:t>Situational Awareness:</a:t>
            </a:r>
            <a:br>
              <a:rPr lang="en-US" dirty="0"/>
            </a:br>
            <a:r>
              <a:rPr lang="en-US" dirty="0"/>
              <a:t>Closing Distance</a:t>
            </a:r>
          </a:p>
        </p:txBody>
      </p:sp>
      <p:sp>
        <p:nvSpPr>
          <p:cNvPr id="11" name="TextBox 10"/>
          <p:cNvSpPr txBox="1"/>
          <p:nvPr/>
        </p:nvSpPr>
        <p:spPr>
          <a:xfrm>
            <a:off x="4529201" y="4286310"/>
            <a:ext cx="1109599" cy="400110"/>
          </a:xfrm>
          <a:prstGeom prst="rect">
            <a:avLst/>
          </a:prstGeom>
          <a:noFill/>
        </p:spPr>
        <p:txBody>
          <a:bodyPr wrap="none" rtlCol="0">
            <a:spAutoFit/>
          </a:bodyPr>
          <a:lstStyle/>
          <a:p>
            <a:r>
              <a:rPr lang="en-US" sz="2000" b="1" dirty="0">
                <a:solidFill>
                  <a:srgbClr val="002060"/>
                </a:solidFill>
                <a:latin typeface="+mj-lt"/>
              </a:rPr>
              <a:t>¼ Mile</a:t>
            </a:r>
          </a:p>
        </p:txBody>
      </p:sp>
      <p:sp>
        <p:nvSpPr>
          <p:cNvPr id="12" name="TextBox 11"/>
          <p:cNvSpPr txBox="1"/>
          <p:nvPr/>
        </p:nvSpPr>
        <p:spPr>
          <a:xfrm>
            <a:off x="2682305" y="4711001"/>
            <a:ext cx="4785296" cy="1569660"/>
          </a:xfrm>
          <a:prstGeom prst="rect">
            <a:avLst/>
          </a:prstGeom>
          <a:noFill/>
        </p:spPr>
        <p:txBody>
          <a:bodyPr wrap="square" rtlCol="0">
            <a:spAutoFit/>
          </a:bodyPr>
          <a:lstStyle/>
          <a:p>
            <a:pPr algn="ctr"/>
            <a:r>
              <a:rPr lang="en-US" b="1" dirty="0">
                <a:solidFill>
                  <a:srgbClr val="002060"/>
                </a:solidFill>
                <a:latin typeface="+mj-lt"/>
              </a:rPr>
              <a:t>    Response times:    </a:t>
            </a:r>
            <a:r>
              <a:rPr lang="en-US" dirty="0"/>
              <a:t>	</a:t>
            </a:r>
          </a:p>
          <a:p>
            <a:pPr algn="ctr"/>
            <a:r>
              <a:rPr lang="en-US" dirty="0">
                <a:solidFill>
                  <a:srgbClr val="002060"/>
                </a:solidFill>
                <a:latin typeface="+mj-lt"/>
              </a:rPr>
              <a:t>@60 mph—15 seconds</a:t>
            </a:r>
          </a:p>
          <a:p>
            <a:pPr algn="ctr"/>
            <a:r>
              <a:rPr lang="en-US" dirty="0">
                <a:solidFill>
                  <a:srgbClr val="002060"/>
                </a:solidFill>
                <a:latin typeface="+mj-lt"/>
              </a:rPr>
              <a:t>@45 mph—20 seconds</a:t>
            </a:r>
          </a:p>
          <a:p>
            <a:pPr algn="ctr"/>
            <a:r>
              <a:rPr lang="en-US" dirty="0">
                <a:solidFill>
                  <a:srgbClr val="002060"/>
                </a:solidFill>
                <a:latin typeface="+mj-lt"/>
              </a:rPr>
              <a:t>@30 mph—30 seconds</a:t>
            </a:r>
          </a:p>
        </p:txBody>
      </p:sp>
      <p:sp>
        <p:nvSpPr>
          <p:cNvPr id="5" name="Slide Number Placeholder 4"/>
          <p:cNvSpPr>
            <a:spLocks noGrp="1"/>
          </p:cNvSpPr>
          <p:nvPr>
            <p:ph type="sldNum" sz="quarter" idx="12"/>
          </p:nvPr>
        </p:nvSpPr>
        <p:spPr/>
        <p:txBody>
          <a:bodyPr/>
          <a:lstStyle/>
          <a:p>
            <a:fld id="{380ED3A3-BA43-43DE-9A59-7E0E033A89EB}" type="slidenum">
              <a:rPr lang="en-US" smtClean="0"/>
              <a:t>54</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2431697"/>
            <a:ext cx="2456269" cy="16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3096" y="3032898"/>
            <a:ext cx="2133600" cy="90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3154808" y="4286310"/>
            <a:ext cx="3550792"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648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772400" cy="838200"/>
          </a:xfrm>
        </p:spPr>
        <p:txBody>
          <a:bodyPr>
            <a:normAutofit/>
          </a:bodyPr>
          <a:lstStyle/>
          <a:p>
            <a:r>
              <a:rPr lang="en-US" sz="4000" dirty="0"/>
              <a:t>Emergencies/Prevention</a:t>
            </a:r>
          </a:p>
        </p:txBody>
      </p:sp>
      <p:sp>
        <p:nvSpPr>
          <p:cNvPr id="3" name="Content Placeholder 2"/>
          <p:cNvSpPr>
            <a:spLocks noGrp="1"/>
          </p:cNvSpPr>
          <p:nvPr>
            <p:ph idx="1"/>
          </p:nvPr>
        </p:nvSpPr>
        <p:spPr>
          <a:xfrm>
            <a:off x="1219200" y="3276600"/>
            <a:ext cx="7772400" cy="5140694"/>
          </a:xfrm>
        </p:spPr>
        <p:txBody>
          <a:bodyPr>
            <a:normAutofit/>
          </a:bodyPr>
          <a:lstStyle/>
          <a:p>
            <a:r>
              <a:rPr lang="en-US" dirty="0">
                <a:latin typeface="+mj-lt"/>
              </a:rPr>
              <a:t>Weather-related</a:t>
            </a:r>
          </a:p>
          <a:p>
            <a:r>
              <a:rPr lang="en-US" dirty="0">
                <a:latin typeface="+mj-lt"/>
              </a:rPr>
              <a:t>Human-induced: alcohol/drugs</a:t>
            </a:r>
          </a:p>
          <a:p>
            <a:r>
              <a:rPr lang="en-US" dirty="0">
                <a:latin typeface="+mj-lt"/>
              </a:rPr>
              <a:t>Accidents or illness</a:t>
            </a:r>
          </a:p>
          <a:p>
            <a:r>
              <a:rPr lang="en-US" dirty="0">
                <a:latin typeface="+mj-lt"/>
              </a:rPr>
              <a:t>Practice yourself and assisted rescues</a:t>
            </a:r>
          </a:p>
          <a:p>
            <a:r>
              <a:rPr lang="en-US" dirty="0">
                <a:latin typeface="+mj-lt"/>
              </a:rPr>
              <a:t>TAKE ACA CLASSES!</a:t>
            </a:r>
          </a:p>
        </p:txBody>
      </p:sp>
      <p:sp>
        <p:nvSpPr>
          <p:cNvPr id="4" name="Slide Number Placeholder 3"/>
          <p:cNvSpPr>
            <a:spLocks noGrp="1"/>
          </p:cNvSpPr>
          <p:nvPr>
            <p:ph type="sldNum" sz="quarter" idx="12"/>
          </p:nvPr>
        </p:nvSpPr>
        <p:spPr/>
        <p:txBody>
          <a:bodyPr/>
          <a:lstStyle/>
          <a:p>
            <a:fld id="{380ED3A3-BA43-43DE-9A59-7E0E033A89EB}" type="slidenum">
              <a:rPr lang="en-US" smtClean="0"/>
              <a:t>55</a:t>
            </a:fld>
            <a:endParaRPr lang="en-US"/>
          </a:p>
        </p:txBody>
      </p:sp>
      <p:pic>
        <p:nvPicPr>
          <p:cNvPr id="7171" name="Picture 3" descr="C:\Users\User\Pictures\rescu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1524407"/>
            <a:ext cx="4724400" cy="169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44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F9AD7E-8869-23D0-CC4B-4579D1A09EE0}"/>
              </a:ext>
            </a:extLst>
          </p:cNvPr>
          <p:cNvSpPr>
            <a:spLocks noGrp="1"/>
          </p:cNvSpPr>
          <p:nvPr>
            <p:ph type="ctrTitle"/>
          </p:nvPr>
        </p:nvSpPr>
        <p:spPr/>
        <p:txBody>
          <a:bodyPr/>
          <a:lstStyle/>
          <a:p>
            <a:r>
              <a:rPr lang="en-US" sz="4000" dirty="0"/>
              <a:t>3. After Your Trip</a:t>
            </a:r>
          </a:p>
        </p:txBody>
      </p:sp>
      <p:sp>
        <p:nvSpPr>
          <p:cNvPr id="6" name="Subtitle 5">
            <a:extLst>
              <a:ext uri="{FF2B5EF4-FFF2-40B4-BE49-F238E27FC236}">
                <a16:creationId xmlns:a16="http://schemas.microsoft.com/office/drawing/2014/main" id="{9C2DF564-A115-AC8B-48F0-4327B78F040B}"/>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0E58C60-2103-A7FE-1B8C-0A273B70CDAE}"/>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0ED3A3-BA43-43DE-9A59-7E0E033A89EB}" type="slidenum">
              <a:rPr lang="en-US" smtClean="0"/>
              <a:pPr/>
              <a:t>56</a:t>
            </a:fld>
            <a:endParaRPr lang="en-US"/>
          </a:p>
        </p:txBody>
      </p:sp>
    </p:spTree>
    <p:extLst>
      <p:ext uri="{BB962C8B-B14F-4D97-AF65-F5344CB8AC3E}">
        <p14:creationId xmlns:p14="http://schemas.microsoft.com/office/powerpoint/2010/main" val="4122920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053" y="457200"/>
            <a:ext cx="7772400" cy="990600"/>
          </a:xfrm>
        </p:spPr>
        <p:txBody>
          <a:bodyPr/>
          <a:lstStyle/>
          <a:p>
            <a:r>
              <a:rPr lang="en-US" dirty="0"/>
              <a:t>After Your Trip</a:t>
            </a:r>
          </a:p>
        </p:txBody>
      </p:sp>
      <p:sp>
        <p:nvSpPr>
          <p:cNvPr id="3" name="Content Placeholder 2"/>
          <p:cNvSpPr>
            <a:spLocks noGrp="1"/>
          </p:cNvSpPr>
          <p:nvPr>
            <p:ph idx="1"/>
          </p:nvPr>
        </p:nvSpPr>
        <p:spPr>
          <a:xfrm>
            <a:off x="1163053" y="1404439"/>
            <a:ext cx="7792453" cy="5418925"/>
          </a:xfrm>
        </p:spPr>
        <p:txBody>
          <a:bodyPr>
            <a:normAutofit lnSpcReduction="10000"/>
          </a:bodyPr>
          <a:lstStyle/>
          <a:p>
            <a:r>
              <a:rPr lang="en-US" dirty="0">
                <a:latin typeface="+mj-lt"/>
              </a:rPr>
              <a:t>Notify those who have </a:t>
            </a:r>
          </a:p>
          <a:p>
            <a:pPr marL="0" indent="0">
              <a:buNone/>
            </a:pPr>
            <a:r>
              <a:rPr lang="en-US" dirty="0">
                <a:latin typeface="+mj-lt"/>
              </a:rPr>
              <a:t>     your float plan</a:t>
            </a:r>
          </a:p>
          <a:p>
            <a:r>
              <a:rPr lang="en-US" dirty="0">
                <a:latin typeface="+mj-lt"/>
              </a:rPr>
              <a:t>Debrief</a:t>
            </a:r>
          </a:p>
          <a:p>
            <a:pPr lvl="1"/>
            <a:r>
              <a:rPr lang="en-US" sz="3200" dirty="0">
                <a:latin typeface="+mj-lt"/>
              </a:rPr>
              <a:t>Had fun?</a:t>
            </a:r>
          </a:p>
          <a:p>
            <a:pPr lvl="1"/>
            <a:r>
              <a:rPr lang="en-US" sz="3200" dirty="0">
                <a:latin typeface="+mj-lt"/>
              </a:rPr>
              <a:t>What went </a:t>
            </a:r>
            <a:br>
              <a:rPr lang="en-US" sz="3200" dirty="0">
                <a:latin typeface="+mj-lt"/>
              </a:rPr>
            </a:br>
            <a:r>
              <a:rPr lang="en-US" sz="3200" dirty="0">
                <a:latin typeface="+mj-lt"/>
              </a:rPr>
              <a:t>well?</a:t>
            </a:r>
          </a:p>
          <a:p>
            <a:pPr lvl="1"/>
            <a:r>
              <a:rPr lang="en-US" sz="3200" dirty="0">
                <a:latin typeface="+mj-lt"/>
              </a:rPr>
              <a:t>Lessons learned?</a:t>
            </a:r>
          </a:p>
          <a:p>
            <a:r>
              <a:rPr lang="en-US" dirty="0">
                <a:latin typeface="+mj-lt"/>
              </a:rPr>
              <a:t>Clean and protect your equipment</a:t>
            </a:r>
          </a:p>
          <a:p>
            <a:r>
              <a:rPr lang="en-US" dirty="0">
                <a:latin typeface="+mj-lt"/>
              </a:rPr>
              <a:t>Keep learning!</a:t>
            </a:r>
          </a:p>
          <a:p>
            <a:pPr marL="0" indent="0">
              <a:buNone/>
            </a:pPr>
            <a:endParaRPr lang="en-US" dirty="0"/>
          </a:p>
        </p:txBody>
      </p:sp>
      <p:sp>
        <p:nvSpPr>
          <p:cNvPr id="4" name="Slide Number Placeholder 3"/>
          <p:cNvSpPr>
            <a:spLocks noGrp="1"/>
          </p:cNvSpPr>
          <p:nvPr>
            <p:ph type="sldNum" sz="quarter" idx="12"/>
          </p:nvPr>
        </p:nvSpPr>
        <p:spPr/>
        <p:txBody>
          <a:bodyPr/>
          <a:lstStyle/>
          <a:p>
            <a:fld id="{380ED3A3-BA43-43DE-9A59-7E0E033A89EB}" type="slidenum">
              <a:rPr lang="en-US" smtClean="0"/>
              <a:t>57</a:t>
            </a:fld>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21552" y="1981200"/>
            <a:ext cx="3170048" cy="253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001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4273A-C0B7-CBC6-612C-F03A191D432A}"/>
              </a:ext>
            </a:extLst>
          </p:cNvPr>
          <p:cNvSpPr>
            <a:spLocks noGrp="1"/>
          </p:cNvSpPr>
          <p:nvPr>
            <p:ph type="title"/>
          </p:nvPr>
        </p:nvSpPr>
        <p:spPr>
          <a:xfrm>
            <a:off x="1323109" y="533400"/>
            <a:ext cx="7886700" cy="1371600"/>
          </a:xfrm>
        </p:spPr>
        <p:txBody>
          <a:bodyPr/>
          <a:lstStyle/>
          <a:p>
            <a:r>
              <a:rPr lang="en-US" sz="4000" dirty="0"/>
              <a:t>REVIEW/QUESTIONS SECTION II</a:t>
            </a:r>
          </a:p>
        </p:txBody>
      </p:sp>
      <p:sp>
        <p:nvSpPr>
          <p:cNvPr id="6" name="Text Placeholder 5">
            <a:extLst>
              <a:ext uri="{FF2B5EF4-FFF2-40B4-BE49-F238E27FC236}">
                <a16:creationId xmlns:a16="http://schemas.microsoft.com/office/drawing/2014/main" id="{1FEB1357-5A52-2879-D585-0C2533258230}"/>
              </a:ext>
            </a:extLst>
          </p:cNvPr>
          <p:cNvSpPr>
            <a:spLocks noGrp="1"/>
          </p:cNvSpPr>
          <p:nvPr>
            <p:ph type="body" idx="1"/>
          </p:nvPr>
        </p:nvSpPr>
        <p:spPr>
          <a:xfrm>
            <a:off x="1475509" y="2153806"/>
            <a:ext cx="7581900" cy="4565649"/>
          </a:xfrm>
        </p:spPr>
        <p:txBody>
          <a:bodyPr/>
          <a:lstStyle/>
          <a:p>
            <a:r>
              <a:rPr lang="en-US" sz="3200" dirty="0">
                <a:latin typeface="+mj-lt"/>
              </a:rPr>
              <a:t>1. What steps can improve your pre-trip planning?</a:t>
            </a:r>
          </a:p>
          <a:p>
            <a:r>
              <a:rPr lang="en-US" sz="3200" dirty="0">
                <a:latin typeface="+mj-lt"/>
              </a:rPr>
              <a:t>2. What is a float plan? What is in it, and how do you “file” it?</a:t>
            </a:r>
          </a:p>
          <a:p>
            <a:r>
              <a:rPr lang="en-US" sz="3200" dirty="0">
                <a:latin typeface="+mj-lt"/>
              </a:rPr>
              <a:t>3. What is hypothermia? How does it happen? How do you prevent it?</a:t>
            </a:r>
          </a:p>
          <a:p>
            <a:endParaRPr lang="en-US" dirty="0"/>
          </a:p>
        </p:txBody>
      </p:sp>
      <p:sp>
        <p:nvSpPr>
          <p:cNvPr id="4" name="Slide Number Placeholder 3">
            <a:extLst>
              <a:ext uri="{FF2B5EF4-FFF2-40B4-BE49-F238E27FC236}">
                <a16:creationId xmlns:a16="http://schemas.microsoft.com/office/drawing/2014/main" id="{80AB77BE-4662-6ACB-8DAD-D9B9A120F762}"/>
              </a:ext>
            </a:extLst>
          </p:cNvPr>
          <p:cNvSpPr>
            <a:spLocks noGrp="1"/>
          </p:cNvSpPr>
          <p:nvPr>
            <p:ph type="sldNum" sz="quarter" idx="12"/>
          </p:nvPr>
        </p:nvSpPr>
        <p:spPr/>
        <p:txBody>
          <a:bodyPr/>
          <a:lstStyle/>
          <a:p>
            <a:fld id="{380ED3A3-BA43-43DE-9A59-7E0E033A89EB}" type="slidenum">
              <a:rPr lang="en-US" smtClean="0"/>
              <a:t>58</a:t>
            </a:fld>
            <a:endParaRPr lang="en-US"/>
          </a:p>
        </p:txBody>
      </p:sp>
    </p:spTree>
    <p:extLst>
      <p:ext uri="{BB962C8B-B14F-4D97-AF65-F5344CB8AC3E}">
        <p14:creationId xmlns:p14="http://schemas.microsoft.com/office/powerpoint/2010/main" val="28642219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4273A-C0B7-CBC6-612C-F03A191D432A}"/>
              </a:ext>
            </a:extLst>
          </p:cNvPr>
          <p:cNvSpPr>
            <a:spLocks noGrp="1"/>
          </p:cNvSpPr>
          <p:nvPr>
            <p:ph type="title"/>
          </p:nvPr>
        </p:nvSpPr>
        <p:spPr>
          <a:xfrm>
            <a:off x="1447800" y="381000"/>
            <a:ext cx="7696200" cy="1371600"/>
          </a:xfrm>
        </p:spPr>
        <p:txBody>
          <a:bodyPr/>
          <a:lstStyle/>
          <a:p>
            <a:r>
              <a:rPr lang="en-US" sz="4000" dirty="0"/>
              <a:t>REVIEW/QUESTIONS SECTION II</a:t>
            </a:r>
          </a:p>
        </p:txBody>
      </p:sp>
      <p:sp>
        <p:nvSpPr>
          <p:cNvPr id="6" name="Text Placeholder 5">
            <a:extLst>
              <a:ext uri="{FF2B5EF4-FFF2-40B4-BE49-F238E27FC236}">
                <a16:creationId xmlns:a16="http://schemas.microsoft.com/office/drawing/2014/main" id="{1FEB1357-5A52-2879-D585-0C2533258230}"/>
              </a:ext>
            </a:extLst>
          </p:cNvPr>
          <p:cNvSpPr>
            <a:spLocks noGrp="1"/>
          </p:cNvSpPr>
          <p:nvPr>
            <p:ph type="body" idx="1"/>
          </p:nvPr>
        </p:nvSpPr>
        <p:spPr>
          <a:xfrm>
            <a:off x="1447800" y="1905001"/>
            <a:ext cx="7581900" cy="4724399"/>
          </a:xfrm>
        </p:spPr>
        <p:txBody>
          <a:bodyPr/>
          <a:lstStyle/>
          <a:p>
            <a:r>
              <a:rPr lang="en-US" sz="3200" dirty="0">
                <a:latin typeface="+mj-lt"/>
              </a:rPr>
              <a:t>4. What are some common hand signals used by paddlers?</a:t>
            </a:r>
          </a:p>
          <a:p>
            <a:r>
              <a:rPr lang="en-US" sz="3200" dirty="0">
                <a:latin typeface="+mj-lt"/>
              </a:rPr>
              <a:t>5. What do five blasts on the horn or whistle mean?</a:t>
            </a:r>
          </a:p>
          <a:p>
            <a:r>
              <a:rPr lang="en-US" sz="3200" dirty="0">
                <a:latin typeface="+mj-lt"/>
              </a:rPr>
              <a:t>6. What are some common distress signals used by paddlers?</a:t>
            </a:r>
          </a:p>
          <a:p>
            <a:r>
              <a:rPr lang="en-US" sz="3200" dirty="0">
                <a:latin typeface="+mj-lt"/>
              </a:rPr>
              <a:t>7. How do you use a marine radio to get help?</a:t>
            </a:r>
          </a:p>
          <a:p>
            <a:endParaRPr lang="en-US" dirty="0"/>
          </a:p>
        </p:txBody>
      </p:sp>
      <p:sp>
        <p:nvSpPr>
          <p:cNvPr id="4" name="Slide Number Placeholder 3">
            <a:extLst>
              <a:ext uri="{FF2B5EF4-FFF2-40B4-BE49-F238E27FC236}">
                <a16:creationId xmlns:a16="http://schemas.microsoft.com/office/drawing/2014/main" id="{80AB77BE-4662-6ACB-8DAD-D9B9A120F762}"/>
              </a:ext>
            </a:extLst>
          </p:cNvPr>
          <p:cNvSpPr>
            <a:spLocks noGrp="1"/>
          </p:cNvSpPr>
          <p:nvPr>
            <p:ph type="sldNum" sz="quarter" idx="12"/>
          </p:nvPr>
        </p:nvSpPr>
        <p:spPr/>
        <p:txBody>
          <a:bodyPr/>
          <a:lstStyle/>
          <a:p>
            <a:fld id="{380ED3A3-BA43-43DE-9A59-7E0E033A89EB}" type="slidenum">
              <a:rPr lang="en-US" smtClean="0"/>
              <a:t>59</a:t>
            </a:fld>
            <a:endParaRPr lang="en-US"/>
          </a:p>
        </p:txBody>
      </p:sp>
    </p:spTree>
    <p:extLst>
      <p:ext uri="{BB962C8B-B14F-4D97-AF65-F5344CB8AC3E}">
        <p14:creationId xmlns:p14="http://schemas.microsoft.com/office/powerpoint/2010/main" val="555268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65900-8034-1A50-6846-9638489EB168}"/>
              </a:ext>
            </a:extLst>
          </p:cNvPr>
          <p:cNvSpPr>
            <a:spLocks noGrp="1"/>
          </p:cNvSpPr>
          <p:nvPr>
            <p:ph type="title"/>
          </p:nvPr>
        </p:nvSpPr>
        <p:spPr>
          <a:xfrm>
            <a:off x="685800" y="381000"/>
            <a:ext cx="7772400" cy="1143000"/>
          </a:xfrm>
        </p:spPr>
        <p:txBody>
          <a:bodyPr>
            <a:normAutofit/>
          </a:bodyPr>
          <a:lstStyle/>
          <a:p>
            <a:r>
              <a:rPr lang="en-US" sz="4000" dirty="0"/>
              <a:t>Risk Mitigation</a:t>
            </a:r>
          </a:p>
        </p:txBody>
      </p:sp>
      <p:sp>
        <p:nvSpPr>
          <p:cNvPr id="3" name="Content Placeholder 2">
            <a:extLst>
              <a:ext uri="{FF2B5EF4-FFF2-40B4-BE49-F238E27FC236}">
                <a16:creationId xmlns:a16="http://schemas.microsoft.com/office/drawing/2014/main" id="{57254133-EE46-80CA-4489-5CC6230B51A1}"/>
              </a:ext>
            </a:extLst>
          </p:cNvPr>
          <p:cNvSpPr>
            <a:spLocks noGrp="1"/>
          </p:cNvSpPr>
          <p:nvPr>
            <p:ph idx="1"/>
          </p:nvPr>
        </p:nvSpPr>
        <p:spPr>
          <a:xfrm>
            <a:off x="1287378" y="1539004"/>
            <a:ext cx="7680371" cy="4525963"/>
          </a:xfrm>
        </p:spPr>
        <p:txBody>
          <a:bodyPr/>
          <a:lstStyle/>
          <a:p>
            <a:r>
              <a:rPr lang="en-US" dirty="0">
                <a:latin typeface="+mj-lt"/>
              </a:rPr>
              <a:t>Paddling is generally safe but has risks</a:t>
            </a:r>
          </a:p>
          <a:p>
            <a:r>
              <a:rPr lang="en-US" dirty="0">
                <a:latin typeface="+mj-lt"/>
              </a:rPr>
              <a:t>Drowning is the most common cause of death </a:t>
            </a:r>
          </a:p>
          <a:p>
            <a:r>
              <a:rPr lang="en-US" dirty="0">
                <a:latin typeface="+mj-lt"/>
              </a:rPr>
              <a:t>Life jackets save lives (when worn)</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7DA548A-E9B9-ECE0-1D46-740C2C1A76CC}"/>
              </a:ext>
            </a:extLst>
          </p:cNvPr>
          <p:cNvSpPr>
            <a:spLocks noGrp="1"/>
          </p:cNvSpPr>
          <p:nvPr>
            <p:ph type="sldNum" sz="quarter" idx="12"/>
          </p:nvPr>
        </p:nvSpPr>
        <p:spPr/>
        <p:txBody>
          <a:bodyPr/>
          <a:lstStyle/>
          <a:p>
            <a:fld id="{380ED3A3-BA43-43DE-9A59-7E0E033A89EB}" type="slidenum">
              <a:rPr lang="en-US" smtClean="0"/>
              <a:t>6</a:t>
            </a:fld>
            <a:endParaRPr lang="en-US"/>
          </a:p>
        </p:txBody>
      </p:sp>
      <p:pic>
        <p:nvPicPr>
          <p:cNvPr id="6" name="Picture 2">
            <a:extLst>
              <a:ext uri="{FF2B5EF4-FFF2-40B4-BE49-F238E27FC236}">
                <a16:creationId xmlns:a16="http://schemas.microsoft.com/office/drawing/2014/main" id="{7CEB85C4-8E7F-EE87-5BD8-5A1CD76AF4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4261587"/>
            <a:ext cx="3024149" cy="198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561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4273A-C0B7-CBC6-612C-F03A191D432A}"/>
              </a:ext>
            </a:extLst>
          </p:cNvPr>
          <p:cNvSpPr>
            <a:spLocks noGrp="1"/>
          </p:cNvSpPr>
          <p:nvPr>
            <p:ph type="title"/>
          </p:nvPr>
        </p:nvSpPr>
        <p:spPr>
          <a:xfrm>
            <a:off x="1229591" y="505115"/>
            <a:ext cx="7886700" cy="1371600"/>
          </a:xfrm>
        </p:spPr>
        <p:txBody>
          <a:bodyPr/>
          <a:lstStyle/>
          <a:p>
            <a:r>
              <a:rPr lang="en-US" sz="4000" dirty="0"/>
              <a:t>REVIEW/QUESTIONS SECTION II</a:t>
            </a:r>
          </a:p>
        </p:txBody>
      </p:sp>
      <p:sp>
        <p:nvSpPr>
          <p:cNvPr id="6" name="Text Placeholder 5">
            <a:extLst>
              <a:ext uri="{FF2B5EF4-FFF2-40B4-BE49-F238E27FC236}">
                <a16:creationId xmlns:a16="http://schemas.microsoft.com/office/drawing/2014/main" id="{1FEB1357-5A52-2879-D585-0C2533258230}"/>
              </a:ext>
            </a:extLst>
          </p:cNvPr>
          <p:cNvSpPr>
            <a:spLocks noGrp="1"/>
          </p:cNvSpPr>
          <p:nvPr>
            <p:ph type="body" idx="1"/>
          </p:nvPr>
        </p:nvSpPr>
        <p:spPr>
          <a:xfrm>
            <a:off x="1447800" y="1987551"/>
            <a:ext cx="7581900" cy="4565649"/>
          </a:xfrm>
        </p:spPr>
        <p:txBody>
          <a:bodyPr/>
          <a:lstStyle/>
          <a:p>
            <a:r>
              <a:rPr lang="en-US" sz="3200" dirty="0">
                <a:latin typeface="+mj-lt"/>
              </a:rPr>
              <a:t>8. What is situational awareness? What are some examples relevant to your paddling experience?</a:t>
            </a:r>
          </a:p>
          <a:p>
            <a:r>
              <a:rPr lang="en-US" sz="3200" dirty="0">
                <a:latin typeface="+mj-lt"/>
              </a:rPr>
              <a:t>9. Name common paddling emergencies and how to prevent and prepare for them.</a:t>
            </a:r>
          </a:p>
          <a:p>
            <a:endParaRPr lang="en-US" dirty="0"/>
          </a:p>
        </p:txBody>
      </p:sp>
      <p:sp>
        <p:nvSpPr>
          <p:cNvPr id="4" name="Slide Number Placeholder 3">
            <a:extLst>
              <a:ext uri="{FF2B5EF4-FFF2-40B4-BE49-F238E27FC236}">
                <a16:creationId xmlns:a16="http://schemas.microsoft.com/office/drawing/2014/main" id="{80AB77BE-4662-6ACB-8DAD-D9B9A120F762}"/>
              </a:ext>
            </a:extLst>
          </p:cNvPr>
          <p:cNvSpPr>
            <a:spLocks noGrp="1"/>
          </p:cNvSpPr>
          <p:nvPr>
            <p:ph type="sldNum" sz="quarter" idx="12"/>
          </p:nvPr>
        </p:nvSpPr>
        <p:spPr/>
        <p:txBody>
          <a:bodyPr/>
          <a:lstStyle/>
          <a:p>
            <a:fld id="{380ED3A3-BA43-43DE-9A59-7E0E033A89EB}" type="slidenum">
              <a:rPr lang="en-US" smtClean="0"/>
              <a:t>60</a:t>
            </a:fld>
            <a:endParaRPr lang="en-US"/>
          </a:p>
        </p:txBody>
      </p:sp>
    </p:spTree>
    <p:extLst>
      <p:ext uri="{BB962C8B-B14F-4D97-AF65-F5344CB8AC3E}">
        <p14:creationId xmlns:p14="http://schemas.microsoft.com/office/powerpoint/2010/main" val="3520286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17DBFD-EFE2-E84D-B591-40799F9E5BC9}"/>
              </a:ext>
            </a:extLst>
          </p:cNvPr>
          <p:cNvSpPr>
            <a:spLocks noGrp="1"/>
          </p:cNvSpPr>
          <p:nvPr>
            <p:ph type="ctrTitle"/>
          </p:nvPr>
        </p:nvSpPr>
        <p:spPr/>
        <p:txBody>
          <a:bodyPr/>
          <a:lstStyle/>
          <a:p>
            <a:r>
              <a:rPr lang="en-US" sz="4000" dirty="0"/>
              <a:t>III. SUP and FISHING KAYAKS</a:t>
            </a:r>
          </a:p>
        </p:txBody>
      </p:sp>
      <p:sp>
        <p:nvSpPr>
          <p:cNvPr id="6" name="Subtitle 5">
            <a:extLst>
              <a:ext uri="{FF2B5EF4-FFF2-40B4-BE49-F238E27FC236}">
                <a16:creationId xmlns:a16="http://schemas.microsoft.com/office/drawing/2014/main" id="{915946E7-B464-B648-F324-EA56DB0392C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38FD50D-3E3B-E369-9867-B738CD7B39ED}"/>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0ED3A3-BA43-43DE-9A59-7E0E033A89EB}" type="slidenum">
              <a:rPr lang="en-US" smtClean="0"/>
              <a:pPr/>
              <a:t>61</a:t>
            </a:fld>
            <a:endParaRPr lang="en-US"/>
          </a:p>
        </p:txBody>
      </p:sp>
    </p:spTree>
    <p:extLst>
      <p:ext uri="{BB962C8B-B14F-4D97-AF65-F5344CB8AC3E}">
        <p14:creationId xmlns:p14="http://schemas.microsoft.com/office/powerpoint/2010/main" val="3481208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44536"/>
            <a:ext cx="7772400" cy="1143000"/>
          </a:xfrm>
        </p:spPr>
        <p:txBody>
          <a:bodyPr>
            <a:normAutofit fontScale="90000"/>
          </a:bodyPr>
          <a:lstStyle/>
          <a:p>
            <a:r>
              <a:rPr lang="en-US" dirty="0"/>
              <a:t>Many Practices Apply</a:t>
            </a:r>
            <a:br>
              <a:rPr lang="en-US" dirty="0"/>
            </a:br>
            <a:r>
              <a:rPr lang="en-US" dirty="0"/>
              <a:t>to </a:t>
            </a:r>
            <a:r>
              <a:rPr lang="en-US" u="sng" dirty="0"/>
              <a:t>all</a:t>
            </a:r>
            <a:r>
              <a:rPr lang="en-US" dirty="0"/>
              <a:t> </a:t>
            </a:r>
            <a:r>
              <a:rPr lang="en-US" dirty="0" err="1"/>
              <a:t>Paddlecraft</a:t>
            </a:r>
            <a:endParaRPr lang="en-US" dirty="0"/>
          </a:p>
        </p:txBody>
      </p:sp>
      <p:sp>
        <p:nvSpPr>
          <p:cNvPr id="3" name="Content Placeholder 2"/>
          <p:cNvSpPr>
            <a:spLocks noGrp="1"/>
          </p:cNvSpPr>
          <p:nvPr>
            <p:ph idx="1"/>
          </p:nvPr>
        </p:nvSpPr>
        <p:spPr>
          <a:xfrm>
            <a:off x="1239982" y="2168836"/>
            <a:ext cx="7772400" cy="4675609"/>
          </a:xfrm>
        </p:spPr>
        <p:txBody>
          <a:bodyPr>
            <a:normAutofit fontScale="70000" lnSpcReduction="20000"/>
          </a:bodyPr>
          <a:lstStyle/>
          <a:p>
            <a:r>
              <a:rPr lang="en-US" sz="4600" dirty="0">
                <a:latin typeface="+mj-lt"/>
              </a:rPr>
              <a:t>Wear a life jacket -- attach a whistle </a:t>
            </a:r>
          </a:p>
          <a:p>
            <a:r>
              <a:rPr lang="en-US" sz="4600" dirty="0">
                <a:latin typeface="+mj-lt"/>
              </a:rPr>
              <a:t>Understand the rules of the road </a:t>
            </a:r>
          </a:p>
          <a:p>
            <a:pPr lvl="1"/>
            <a:r>
              <a:rPr lang="en-US" sz="4600" dirty="0">
                <a:latin typeface="+mj-lt"/>
              </a:rPr>
              <a:t>Navigation Rules</a:t>
            </a:r>
          </a:p>
          <a:p>
            <a:pPr lvl="1"/>
            <a:r>
              <a:rPr lang="en-US" sz="4600" dirty="0">
                <a:latin typeface="+mj-lt"/>
              </a:rPr>
              <a:t>Local Regulations</a:t>
            </a:r>
          </a:p>
          <a:p>
            <a:pPr lvl="1"/>
            <a:r>
              <a:rPr lang="en-US" sz="4600" dirty="0">
                <a:latin typeface="+mj-lt"/>
              </a:rPr>
              <a:t>Five (5) toots of the whistle or horn to signal danger/doubt</a:t>
            </a:r>
          </a:p>
          <a:p>
            <a:r>
              <a:rPr lang="en-US" sz="4600" dirty="0">
                <a:latin typeface="+mj-lt"/>
              </a:rPr>
              <a:t>Know the weather – current and forecast</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a:xfrm>
            <a:off x="8001000" y="6528805"/>
            <a:ext cx="990600" cy="228600"/>
          </a:xfrm>
        </p:spPr>
        <p:txBody>
          <a:bodyPr/>
          <a:lstStyle/>
          <a:p>
            <a:fld id="{380ED3A3-BA43-43DE-9A59-7E0E033A89EB}" type="slidenum">
              <a:rPr lang="en-US" smtClean="0"/>
              <a:t>62</a:t>
            </a:fld>
            <a:endParaRPr lang="en-US" dirty="0"/>
          </a:p>
        </p:txBody>
      </p:sp>
    </p:spTree>
    <p:extLst>
      <p:ext uri="{BB962C8B-B14F-4D97-AF65-F5344CB8AC3E}">
        <p14:creationId xmlns:p14="http://schemas.microsoft.com/office/powerpoint/2010/main" val="3138154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964" y="685800"/>
            <a:ext cx="7772400" cy="1143000"/>
          </a:xfrm>
        </p:spPr>
        <p:txBody>
          <a:bodyPr>
            <a:normAutofit fontScale="90000"/>
          </a:bodyPr>
          <a:lstStyle/>
          <a:p>
            <a:r>
              <a:rPr lang="en-US" dirty="0"/>
              <a:t>Many Practices Apply</a:t>
            </a:r>
            <a:br>
              <a:rPr lang="en-US" dirty="0"/>
            </a:br>
            <a:r>
              <a:rPr lang="en-US" dirty="0"/>
              <a:t>to </a:t>
            </a:r>
            <a:r>
              <a:rPr lang="en-US" u="sng" dirty="0"/>
              <a:t>all</a:t>
            </a:r>
            <a:r>
              <a:rPr lang="en-US" dirty="0"/>
              <a:t> </a:t>
            </a:r>
            <a:r>
              <a:rPr lang="en-US" dirty="0" err="1"/>
              <a:t>Paddlecraft</a:t>
            </a:r>
            <a:endParaRPr lang="en-US" dirty="0"/>
          </a:p>
        </p:txBody>
      </p:sp>
      <p:sp>
        <p:nvSpPr>
          <p:cNvPr id="3" name="Content Placeholder 2"/>
          <p:cNvSpPr>
            <a:spLocks noGrp="1"/>
          </p:cNvSpPr>
          <p:nvPr>
            <p:ph idx="1"/>
          </p:nvPr>
        </p:nvSpPr>
        <p:spPr>
          <a:xfrm>
            <a:off x="1387642" y="1828800"/>
            <a:ext cx="7620000" cy="4038600"/>
          </a:xfrm>
        </p:spPr>
        <p:txBody>
          <a:bodyPr>
            <a:normAutofit/>
          </a:bodyPr>
          <a:lstStyle/>
          <a:p>
            <a:r>
              <a:rPr lang="en-US" dirty="0">
                <a:latin typeface="+mj-lt"/>
              </a:rPr>
              <a:t>What to Wear - Dress for immersion</a:t>
            </a:r>
          </a:p>
          <a:p>
            <a:r>
              <a:rPr lang="en-US" dirty="0">
                <a:latin typeface="+mj-lt"/>
              </a:rPr>
              <a:t>Take a class – Learn how to:</a:t>
            </a:r>
          </a:p>
          <a:p>
            <a:pPr lvl="1"/>
            <a:r>
              <a:rPr lang="en-US" sz="3200" dirty="0">
                <a:latin typeface="+mj-lt"/>
              </a:rPr>
              <a:t>Rescue yourself</a:t>
            </a:r>
          </a:p>
          <a:p>
            <a:pPr lvl="1"/>
            <a:r>
              <a:rPr lang="en-US" sz="3200" dirty="0">
                <a:latin typeface="+mj-lt"/>
              </a:rPr>
              <a:t>Rescue someone else</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a:xfrm>
            <a:off x="8001000" y="6528805"/>
            <a:ext cx="990600" cy="228600"/>
          </a:xfrm>
        </p:spPr>
        <p:txBody>
          <a:bodyPr/>
          <a:lstStyle/>
          <a:p>
            <a:fld id="{380ED3A3-BA43-43DE-9A59-7E0E033A89EB}" type="slidenum">
              <a:rPr lang="en-US" smtClean="0"/>
              <a:t>63</a:t>
            </a:fld>
            <a:endParaRPr lang="en-US" dirty="0"/>
          </a:p>
        </p:txBody>
      </p:sp>
      <p:pic>
        <p:nvPicPr>
          <p:cNvPr id="5" name="Picture 4">
            <a:extLst>
              <a:ext uri="{FF2B5EF4-FFF2-40B4-BE49-F238E27FC236}">
                <a16:creationId xmlns:a16="http://schemas.microsoft.com/office/drawing/2014/main" id="{909E69B4-B199-B812-0BFB-311EE8689BA8}"/>
              </a:ext>
            </a:extLst>
          </p:cNvPr>
          <p:cNvPicPr>
            <a:picLocks noChangeAspect="1"/>
          </p:cNvPicPr>
          <p:nvPr/>
        </p:nvPicPr>
        <p:blipFill>
          <a:blip r:embed="rId3"/>
          <a:stretch>
            <a:fillRect/>
          </a:stretch>
        </p:blipFill>
        <p:spPr>
          <a:xfrm>
            <a:off x="3086100" y="4686300"/>
            <a:ext cx="4038600" cy="2019300"/>
          </a:xfrm>
          <a:prstGeom prst="rect">
            <a:avLst/>
          </a:prstGeom>
        </p:spPr>
      </p:pic>
    </p:spTree>
    <p:extLst>
      <p:ext uri="{BB962C8B-B14F-4D97-AF65-F5344CB8AC3E}">
        <p14:creationId xmlns:p14="http://schemas.microsoft.com/office/powerpoint/2010/main" val="1168594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9863" y="685805"/>
            <a:ext cx="7471064" cy="1143000"/>
          </a:xfrm>
        </p:spPr>
        <p:txBody>
          <a:bodyPr>
            <a:noAutofit/>
          </a:bodyPr>
          <a:lstStyle/>
          <a:p>
            <a:r>
              <a:rPr lang="en-US" sz="4000" dirty="0"/>
              <a:t>Considerations for SUPs:</a:t>
            </a:r>
            <a:br>
              <a:rPr lang="en-US" sz="4000" dirty="0"/>
            </a:br>
            <a:r>
              <a:rPr lang="en-US" sz="4000" dirty="0"/>
              <a:t>Stand Up Paddleboards</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96027" y="2499068"/>
            <a:ext cx="2847973" cy="335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80ED3A3-BA43-43DE-9A59-7E0E033A89EB}" type="slidenum">
              <a:rPr lang="en-US" smtClean="0"/>
              <a:t>64</a:t>
            </a:fld>
            <a:endParaRPr lang="en-US"/>
          </a:p>
        </p:txBody>
      </p:sp>
      <p:sp>
        <p:nvSpPr>
          <p:cNvPr id="4" name="Content Placeholder 2">
            <a:extLst>
              <a:ext uri="{FF2B5EF4-FFF2-40B4-BE49-F238E27FC236}">
                <a16:creationId xmlns:a16="http://schemas.microsoft.com/office/drawing/2014/main" id="{7402A4A5-5F6E-7CCB-BFCB-4228919EB4E8}"/>
              </a:ext>
            </a:extLst>
          </p:cNvPr>
          <p:cNvSpPr txBox="1">
            <a:spLocks/>
          </p:cNvSpPr>
          <p:nvPr/>
        </p:nvSpPr>
        <p:spPr>
          <a:xfrm>
            <a:off x="762000" y="2026331"/>
            <a:ext cx="6547137" cy="382701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002060"/>
                </a:solidFill>
                <a:latin typeface="+mj-lt"/>
              </a:rPr>
              <a:t>Many prefer an inflatable belt PFD—wear it</a:t>
            </a:r>
          </a:p>
          <a:p>
            <a:r>
              <a:rPr lang="en-US" dirty="0">
                <a:solidFill>
                  <a:srgbClr val="002060"/>
                </a:solidFill>
                <a:latin typeface="+mj-lt"/>
              </a:rPr>
              <a:t>Ankle leash for flat </a:t>
            </a:r>
            <a:br>
              <a:rPr lang="en-US" dirty="0">
                <a:solidFill>
                  <a:srgbClr val="002060"/>
                </a:solidFill>
                <a:latin typeface="+mj-lt"/>
              </a:rPr>
            </a:br>
            <a:r>
              <a:rPr lang="en-US" dirty="0">
                <a:solidFill>
                  <a:srgbClr val="002060"/>
                </a:solidFill>
                <a:latin typeface="+mj-lt"/>
              </a:rPr>
              <a:t>water – stay with your vessel</a:t>
            </a:r>
          </a:p>
          <a:p>
            <a:r>
              <a:rPr lang="en-US" dirty="0">
                <a:solidFill>
                  <a:srgbClr val="002060"/>
                </a:solidFill>
                <a:latin typeface="+mj-lt"/>
              </a:rPr>
              <a:t>Proper footwear</a:t>
            </a:r>
          </a:p>
          <a:p>
            <a:r>
              <a:rPr lang="en-US" dirty="0">
                <a:solidFill>
                  <a:srgbClr val="002060"/>
                </a:solidFill>
                <a:latin typeface="+mj-lt"/>
              </a:rPr>
              <a:t>Right-size board</a:t>
            </a:r>
          </a:p>
          <a:p>
            <a:pPr marL="857250" lvl="1" indent="-457200"/>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200122861"/>
      </p:ext>
    </p:extLst>
  </p:cSld>
  <p:clrMapOvr>
    <a:masterClrMapping/>
  </p:clrMapOvr>
  <mc:AlternateContent xmlns:mc="http://schemas.openxmlformats.org/markup-compatibility/2006" xmlns:p14="http://schemas.microsoft.com/office/powerpoint/2010/main">
    <mc:Choice Requires="p14">
      <p:transition spd="slow" p14:dur="2000" advTm="58435"/>
    </mc:Choice>
    <mc:Fallback xmlns="">
      <p:transition spd="slow" advTm="58435"/>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897" y="685800"/>
            <a:ext cx="7879103" cy="990600"/>
          </a:xfrm>
        </p:spPr>
        <p:txBody>
          <a:bodyPr>
            <a:noAutofit/>
          </a:bodyPr>
          <a:lstStyle/>
          <a:p>
            <a:r>
              <a:rPr lang="en-US" sz="4000" dirty="0"/>
              <a:t>Considerations for</a:t>
            </a:r>
            <a:br>
              <a:rPr lang="en-US" sz="4000" dirty="0"/>
            </a:br>
            <a:r>
              <a:rPr lang="en-US" sz="4000" dirty="0"/>
              <a:t>Kayak Fishing</a:t>
            </a:r>
          </a:p>
        </p:txBody>
      </p:sp>
      <p:sp>
        <p:nvSpPr>
          <p:cNvPr id="4" name="AutoShape 2" descr="Image result for fishing kayak picture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p:cNvSpPr>
            <a:spLocks noGrp="1"/>
          </p:cNvSpPr>
          <p:nvPr>
            <p:ph type="sldNum" sz="quarter" idx="12"/>
          </p:nvPr>
        </p:nvSpPr>
        <p:spPr/>
        <p:txBody>
          <a:bodyPr/>
          <a:lstStyle/>
          <a:p>
            <a:fld id="{380ED3A3-BA43-43DE-9A59-7E0E033A89EB}" type="slidenum">
              <a:rPr lang="en-US" smtClean="0"/>
              <a:t>65</a:t>
            </a:fld>
            <a:endParaRPr lang="en-US"/>
          </a:p>
        </p:txBody>
      </p:sp>
      <p:sp>
        <p:nvSpPr>
          <p:cNvPr id="7" name="Content Placeholder 2">
            <a:extLst>
              <a:ext uri="{FF2B5EF4-FFF2-40B4-BE49-F238E27FC236}">
                <a16:creationId xmlns:a16="http://schemas.microsoft.com/office/drawing/2014/main" id="{E7FD0085-8AD1-4FE7-6A7B-270B68072EB3}"/>
              </a:ext>
            </a:extLst>
          </p:cNvPr>
          <p:cNvSpPr txBox="1">
            <a:spLocks/>
          </p:cNvSpPr>
          <p:nvPr/>
        </p:nvSpPr>
        <p:spPr>
          <a:xfrm>
            <a:off x="1447800" y="5528634"/>
            <a:ext cx="7543800" cy="108679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002060"/>
                </a:solidFill>
                <a:latin typeface="+mj-lt"/>
              </a:rPr>
              <a:t>What are the safety issues with kayak fishing?</a:t>
            </a:r>
          </a:p>
          <a:p>
            <a:pPr marL="400050" lvl="1" indent="0">
              <a:buNone/>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endParaRPr lang="en-US" dirty="0"/>
          </a:p>
        </p:txBody>
      </p:sp>
      <p:pic>
        <p:nvPicPr>
          <p:cNvPr id="6" name="Picture 3">
            <a:extLst>
              <a:ext uri="{FF2B5EF4-FFF2-40B4-BE49-F238E27FC236}">
                <a16:creationId xmlns:a16="http://schemas.microsoft.com/office/drawing/2014/main" id="{E58B94B2-5EF5-9748-55A8-971D125D42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2700" y="1924869"/>
            <a:ext cx="5334000" cy="338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179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4E01-7B76-40F0-9A3F-C2EAE3E94C6B}"/>
              </a:ext>
            </a:extLst>
          </p:cNvPr>
          <p:cNvSpPr>
            <a:spLocks noGrp="1"/>
          </p:cNvSpPr>
          <p:nvPr>
            <p:ph type="title"/>
          </p:nvPr>
        </p:nvSpPr>
        <p:spPr>
          <a:xfrm>
            <a:off x="1409700" y="685800"/>
            <a:ext cx="7734300" cy="1143000"/>
          </a:xfrm>
        </p:spPr>
        <p:txBody>
          <a:bodyPr>
            <a:noAutofit/>
          </a:bodyPr>
          <a:lstStyle/>
          <a:p>
            <a:r>
              <a:rPr lang="en-US" sz="4000" dirty="0"/>
              <a:t>Considerations for</a:t>
            </a:r>
            <a:br>
              <a:rPr lang="en-US" sz="4000" dirty="0"/>
            </a:br>
            <a:r>
              <a:rPr lang="en-US" sz="4000" dirty="0"/>
              <a:t>Kayak Fishing</a:t>
            </a:r>
          </a:p>
        </p:txBody>
      </p:sp>
      <p:sp>
        <p:nvSpPr>
          <p:cNvPr id="3" name="Content Placeholder 2">
            <a:extLst>
              <a:ext uri="{FF2B5EF4-FFF2-40B4-BE49-F238E27FC236}">
                <a16:creationId xmlns:a16="http://schemas.microsoft.com/office/drawing/2014/main" id="{B19CB822-6818-155A-788F-DB9667D13BE9}"/>
              </a:ext>
            </a:extLst>
          </p:cNvPr>
          <p:cNvSpPr>
            <a:spLocks noGrp="1"/>
          </p:cNvSpPr>
          <p:nvPr>
            <p:ph idx="1"/>
          </p:nvPr>
        </p:nvSpPr>
        <p:spPr>
          <a:xfrm>
            <a:off x="1143000" y="1981200"/>
            <a:ext cx="7505700" cy="4876800"/>
          </a:xfrm>
        </p:spPr>
        <p:txBody>
          <a:bodyPr>
            <a:normAutofit/>
          </a:bodyPr>
          <a:lstStyle/>
          <a:p>
            <a:r>
              <a:rPr lang="en-US" dirty="0">
                <a:latin typeface="+mj-lt"/>
              </a:rPr>
              <a:t>Landing the big one will challenge your balance</a:t>
            </a:r>
          </a:p>
          <a:p>
            <a:r>
              <a:rPr lang="en-US" dirty="0">
                <a:latin typeface="+mj-lt"/>
              </a:rPr>
              <a:t>Anchor – from bow, not cockpit</a:t>
            </a:r>
          </a:p>
          <a:p>
            <a:r>
              <a:rPr lang="en-US" dirty="0">
                <a:latin typeface="+mj-lt"/>
              </a:rPr>
              <a:t>All-around white</a:t>
            </a:r>
            <a:br>
              <a:rPr lang="en-US" dirty="0">
                <a:latin typeface="+mj-lt"/>
              </a:rPr>
            </a:br>
            <a:r>
              <a:rPr lang="en-US" dirty="0">
                <a:latin typeface="+mj-lt"/>
              </a:rPr>
              <a:t>light if fishing at night</a:t>
            </a:r>
          </a:p>
          <a:p>
            <a:r>
              <a:rPr lang="en-US" dirty="0">
                <a:latin typeface="+mj-lt"/>
              </a:rPr>
              <a:t>Lines in the water</a:t>
            </a:r>
          </a:p>
          <a:p>
            <a:pPr lvl="1"/>
            <a:r>
              <a:rPr lang="en-US" sz="3200" dirty="0">
                <a:latin typeface="+mj-lt"/>
              </a:rPr>
              <a:t>entanglement</a:t>
            </a:r>
          </a:p>
          <a:p>
            <a:pPr lvl="1"/>
            <a:r>
              <a:rPr lang="en-US" sz="3200" dirty="0">
                <a:latin typeface="+mj-lt"/>
              </a:rPr>
              <a:t>injury from hooks</a:t>
            </a:r>
          </a:p>
          <a:p>
            <a:endParaRPr lang="en-US" dirty="0"/>
          </a:p>
        </p:txBody>
      </p:sp>
      <p:sp>
        <p:nvSpPr>
          <p:cNvPr id="4" name="Slide Number Placeholder 3">
            <a:extLst>
              <a:ext uri="{FF2B5EF4-FFF2-40B4-BE49-F238E27FC236}">
                <a16:creationId xmlns:a16="http://schemas.microsoft.com/office/drawing/2014/main" id="{EDC854B6-1443-B32B-89B5-73861577570B}"/>
              </a:ext>
            </a:extLst>
          </p:cNvPr>
          <p:cNvSpPr>
            <a:spLocks noGrp="1"/>
          </p:cNvSpPr>
          <p:nvPr>
            <p:ph type="sldNum" sz="quarter" idx="12"/>
          </p:nvPr>
        </p:nvSpPr>
        <p:spPr/>
        <p:txBody>
          <a:bodyPr/>
          <a:lstStyle/>
          <a:p>
            <a:fld id="{380ED3A3-BA43-43DE-9A59-7E0E033A89EB}" type="slidenum">
              <a:rPr lang="en-US" smtClean="0"/>
              <a:t>66</a:t>
            </a:fld>
            <a:endParaRPr lang="en-US"/>
          </a:p>
        </p:txBody>
      </p:sp>
      <p:pic>
        <p:nvPicPr>
          <p:cNvPr id="5" name="Picture 4">
            <a:extLst>
              <a:ext uri="{FF2B5EF4-FFF2-40B4-BE49-F238E27FC236}">
                <a16:creationId xmlns:a16="http://schemas.microsoft.com/office/drawing/2014/main" id="{540FC391-2791-E179-7423-CAB8B661D49A}"/>
              </a:ext>
            </a:extLst>
          </p:cNvPr>
          <p:cNvPicPr>
            <a:picLocks noChangeAspect="1"/>
          </p:cNvPicPr>
          <p:nvPr/>
        </p:nvPicPr>
        <p:blipFill>
          <a:blip r:embed="rId3"/>
          <a:stretch>
            <a:fillRect/>
          </a:stretch>
        </p:blipFill>
        <p:spPr>
          <a:xfrm>
            <a:off x="6108700" y="4686301"/>
            <a:ext cx="2794000" cy="2095500"/>
          </a:xfrm>
          <a:prstGeom prst="rect">
            <a:avLst/>
          </a:prstGeom>
        </p:spPr>
      </p:pic>
    </p:spTree>
    <p:extLst>
      <p:ext uri="{BB962C8B-B14F-4D97-AF65-F5344CB8AC3E}">
        <p14:creationId xmlns:p14="http://schemas.microsoft.com/office/powerpoint/2010/main" val="3914245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54B4-E2C5-68FC-1A10-299772EDB862}"/>
              </a:ext>
            </a:extLst>
          </p:cNvPr>
          <p:cNvSpPr>
            <a:spLocks noGrp="1"/>
          </p:cNvSpPr>
          <p:nvPr>
            <p:ph type="title"/>
          </p:nvPr>
        </p:nvSpPr>
        <p:spPr>
          <a:xfrm>
            <a:off x="1336964" y="715096"/>
            <a:ext cx="7772400" cy="1143000"/>
          </a:xfrm>
        </p:spPr>
        <p:txBody>
          <a:bodyPr>
            <a:normAutofit fontScale="90000"/>
          </a:bodyPr>
          <a:lstStyle/>
          <a:p>
            <a:r>
              <a:rPr lang="en-US" sz="4400" dirty="0"/>
              <a:t>Considerations for</a:t>
            </a:r>
            <a:br>
              <a:rPr lang="en-US" sz="4400" dirty="0"/>
            </a:br>
            <a:r>
              <a:rPr lang="en-US" sz="4400" dirty="0"/>
              <a:t>Kayak Fishing</a:t>
            </a:r>
            <a:endParaRPr lang="en-US" dirty="0"/>
          </a:p>
        </p:txBody>
      </p:sp>
      <p:sp>
        <p:nvSpPr>
          <p:cNvPr id="3" name="Content Placeholder 2">
            <a:extLst>
              <a:ext uri="{FF2B5EF4-FFF2-40B4-BE49-F238E27FC236}">
                <a16:creationId xmlns:a16="http://schemas.microsoft.com/office/drawing/2014/main" id="{12BC8939-3FF7-63FE-3045-9971304F90E2}"/>
              </a:ext>
            </a:extLst>
          </p:cNvPr>
          <p:cNvSpPr>
            <a:spLocks noGrp="1"/>
          </p:cNvSpPr>
          <p:nvPr>
            <p:ph idx="1"/>
          </p:nvPr>
        </p:nvSpPr>
        <p:spPr>
          <a:xfrm>
            <a:off x="1489364" y="2332037"/>
            <a:ext cx="7467600" cy="4525963"/>
          </a:xfrm>
        </p:spPr>
        <p:txBody>
          <a:bodyPr/>
          <a:lstStyle/>
          <a:p>
            <a:r>
              <a:rPr lang="en-US" dirty="0">
                <a:latin typeface="+mj-lt"/>
              </a:rPr>
              <a:t>Lots of loose gear– what happens with a capsize? </a:t>
            </a:r>
          </a:p>
          <a:p>
            <a:r>
              <a:rPr lang="en-US" dirty="0">
                <a:latin typeface="+mj-lt"/>
              </a:rPr>
              <a:t>Wide and heavy kayak-- can you right it?</a:t>
            </a:r>
          </a:p>
          <a:p>
            <a:r>
              <a:rPr lang="en-US" dirty="0">
                <a:latin typeface="+mj-lt"/>
              </a:rPr>
              <a:t>Can you re-enter alone?  With help?</a:t>
            </a:r>
          </a:p>
          <a:p>
            <a:r>
              <a:rPr lang="en-US" dirty="0">
                <a:latin typeface="+mj-lt"/>
              </a:rPr>
              <a:t>Are waders a good idea?</a:t>
            </a:r>
          </a:p>
          <a:p>
            <a:r>
              <a:rPr lang="en-US" dirty="0">
                <a:latin typeface="+mj-lt"/>
              </a:rPr>
              <a:t>Do you need a life jacket?</a:t>
            </a:r>
          </a:p>
          <a:p>
            <a:endParaRPr lang="en-US" dirty="0"/>
          </a:p>
        </p:txBody>
      </p:sp>
      <p:sp>
        <p:nvSpPr>
          <p:cNvPr id="4" name="Slide Number Placeholder 3">
            <a:extLst>
              <a:ext uri="{FF2B5EF4-FFF2-40B4-BE49-F238E27FC236}">
                <a16:creationId xmlns:a16="http://schemas.microsoft.com/office/drawing/2014/main" id="{DEB6C133-1175-EB41-422A-5B8B1EA0ED40}"/>
              </a:ext>
            </a:extLst>
          </p:cNvPr>
          <p:cNvSpPr>
            <a:spLocks noGrp="1"/>
          </p:cNvSpPr>
          <p:nvPr>
            <p:ph type="sldNum" sz="quarter" idx="12"/>
          </p:nvPr>
        </p:nvSpPr>
        <p:spPr/>
        <p:txBody>
          <a:bodyPr/>
          <a:lstStyle/>
          <a:p>
            <a:fld id="{380ED3A3-BA43-43DE-9A59-7E0E033A89EB}" type="slidenum">
              <a:rPr lang="en-US" smtClean="0"/>
              <a:t>67</a:t>
            </a:fld>
            <a:endParaRPr lang="en-US"/>
          </a:p>
        </p:txBody>
      </p:sp>
    </p:spTree>
    <p:extLst>
      <p:ext uri="{BB962C8B-B14F-4D97-AF65-F5344CB8AC3E}">
        <p14:creationId xmlns:p14="http://schemas.microsoft.com/office/powerpoint/2010/main" val="476544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E33-604F-DB8E-D515-2600D05E10E9}"/>
              </a:ext>
            </a:extLst>
          </p:cNvPr>
          <p:cNvSpPr>
            <a:spLocks noGrp="1"/>
          </p:cNvSpPr>
          <p:nvPr>
            <p:ph type="title"/>
          </p:nvPr>
        </p:nvSpPr>
        <p:spPr>
          <a:xfrm>
            <a:off x="1312089" y="539780"/>
            <a:ext cx="7772400" cy="742676"/>
          </a:xfrm>
        </p:spPr>
        <p:txBody>
          <a:bodyPr/>
          <a:lstStyle/>
          <a:p>
            <a:r>
              <a:rPr lang="en-US" sz="4000" dirty="0"/>
              <a:t>Canoe Safety</a:t>
            </a:r>
          </a:p>
        </p:txBody>
      </p:sp>
      <p:sp>
        <p:nvSpPr>
          <p:cNvPr id="3" name="Slide Number Placeholder 2">
            <a:extLst>
              <a:ext uri="{FF2B5EF4-FFF2-40B4-BE49-F238E27FC236}">
                <a16:creationId xmlns:a16="http://schemas.microsoft.com/office/drawing/2014/main" id="{9C238968-1062-58FD-98A6-6896FAFF963F}"/>
              </a:ext>
            </a:extLst>
          </p:cNvPr>
          <p:cNvSpPr>
            <a:spLocks noGrp="1"/>
          </p:cNvSpPr>
          <p:nvPr>
            <p:ph type="sldNum" sz="quarter" idx="12"/>
          </p:nvPr>
        </p:nvSpPr>
        <p:spPr/>
        <p:txBody>
          <a:bodyPr/>
          <a:lstStyle/>
          <a:p>
            <a:fld id="{380ED3A3-BA43-43DE-9A59-7E0E033A89EB}" type="slidenum">
              <a:rPr lang="en-US" smtClean="0"/>
              <a:t>68</a:t>
            </a:fld>
            <a:endParaRPr lang="en-US"/>
          </a:p>
        </p:txBody>
      </p:sp>
      <p:pic>
        <p:nvPicPr>
          <p:cNvPr id="8" name="Picture 7">
            <a:hlinkClick r:id="rId3"/>
            <a:extLst>
              <a:ext uri="{FF2B5EF4-FFF2-40B4-BE49-F238E27FC236}">
                <a16:creationId xmlns:a16="http://schemas.microsoft.com/office/drawing/2014/main" id="{D9653890-E2D3-E76B-BBF2-2AC3A3925C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2579" y="1360297"/>
            <a:ext cx="7891421" cy="4438924"/>
          </a:xfrm>
          <a:prstGeom prst="rect">
            <a:avLst/>
          </a:prstGeom>
        </p:spPr>
      </p:pic>
    </p:spTree>
    <p:extLst>
      <p:ext uri="{BB962C8B-B14F-4D97-AF65-F5344CB8AC3E}">
        <p14:creationId xmlns:p14="http://schemas.microsoft.com/office/powerpoint/2010/main" val="2932944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C62A18-8C6C-CC93-4D50-8BC2BE18B2EF}"/>
              </a:ext>
            </a:extLst>
          </p:cNvPr>
          <p:cNvSpPr>
            <a:spLocks noGrp="1"/>
          </p:cNvSpPr>
          <p:nvPr>
            <p:ph type="title"/>
          </p:nvPr>
        </p:nvSpPr>
        <p:spPr>
          <a:xfrm>
            <a:off x="1143000" y="120317"/>
            <a:ext cx="7886700" cy="1251284"/>
          </a:xfrm>
        </p:spPr>
        <p:txBody>
          <a:bodyPr/>
          <a:lstStyle/>
          <a:p>
            <a:r>
              <a:rPr lang="en-US" sz="4000" dirty="0"/>
              <a:t>REVIEW/QUESTIONS SECTION III</a:t>
            </a:r>
          </a:p>
        </p:txBody>
      </p:sp>
      <p:sp>
        <p:nvSpPr>
          <p:cNvPr id="5" name="Text Placeholder 4">
            <a:extLst>
              <a:ext uri="{FF2B5EF4-FFF2-40B4-BE49-F238E27FC236}">
                <a16:creationId xmlns:a16="http://schemas.microsoft.com/office/drawing/2014/main" id="{D6EEADB1-17C9-ABC2-650D-98F5CB4E0543}"/>
              </a:ext>
            </a:extLst>
          </p:cNvPr>
          <p:cNvSpPr>
            <a:spLocks noGrp="1"/>
          </p:cNvSpPr>
          <p:nvPr>
            <p:ph type="body" idx="1"/>
          </p:nvPr>
        </p:nvSpPr>
        <p:spPr>
          <a:xfrm>
            <a:off x="1143000" y="1371602"/>
            <a:ext cx="7886700" cy="4700586"/>
          </a:xfrm>
        </p:spPr>
        <p:txBody>
          <a:bodyPr/>
          <a:lstStyle/>
          <a:p>
            <a:pPr marL="457200" indent="-457200">
              <a:buAutoNum type="arabicPeriod"/>
            </a:pPr>
            <a:r>
              <a:rPr lang="en-US" sz="2400" dirty="0">
                <a:latin typeface="+mj-lt"/>
              </a:rPr>
              <a:t>What are some of the most important gear that applies to all paddlecraft?</a:t>
            </a:r>
          </a:p>
          <a:p>
            <a:pPr marL="457200" indent="-457200">
              <a:buAutoNum type="arabicPeriod"/>
            </a:pPr>
            <a:r>
              <a:rPr lang="en-US" dirty="0">
                <a:latin typeface="+mj-lt"/>
              </a:rPr>
              <a:t>What is a leash for on a stand-up paddleboard?</a:t>
            </a:r>
            <a:endParaRPr lang="en-US" sz="2400" dirty="0">
              <a:latin typeface="+mj-lt"/>
            </a:endParaRPr>
          </a:p>
          <a:p>
            <a:pPr marL="457200" indent="-457200">
              <a:buAutoNum type="arabicPeriod"/>
            </a:pPr>
            <a:r>
              <a:rPr lang="en-US" dirty="0">
                <a:latin typeface="+mj-lt"/>
              </a:rPr>
              <a:t>What are some safety issues related to kayak fishing?</a:t>
            </a:r>
          </a:p>
          <a:p>
            <a:pPr marL="457200" indent="-457200">
              <a:buAutoNum type="arabicPeriod"/>
            </a:pPr>
            <a:r>
              <a:rPr lang="en-US" dirty="0">
                <a:latin typeface="+mj-lt"/>
              </a:rPr>
              <a:t>If you are going to anchor your kayak, where do you attach it to the kayak?</a:t>
            </a:r>
          </a:p>
          <a:p>
            <a:pPr marL="457200" indent="-457200">
              <a:buAutoNum type="arabicPeriod"/>
            </a:pPr>
            <a:r>
              <a:rPr lang="en-US" dirty="0">
                <a:latin typeface="+mj-lt"/>
              </a:rPr>
              <a:t>What is situational awareness, and why is it important to your safety?</a:t>
            </a:r>
          </a:p>
          <a:p>
            <a:pPr marL="457200" indent="-457200">
              <a:buAutoNum type="arabicPeriod"/>
            </a:pPr>
            <a:endParaRPr lang="en-US" dirty="0">
              <a:latin typeface="+mj-lt"/>
            </a:endParaRPr>
          </a:p>
          <a:p>
            <a:pPr marL="457200" indent="-457200">
              <a:buAutoNum type="arabicPeriod"/>
            </a:pPr>
            <a:endParaRPr lang="en-US" sz="2400" dirty="0">
              <a:latin typeface="+mj-lt"/>
            </a:endParaRPr>
          </a:p>
          <a:p>
            <a:pPr marL="457200" indent="-457200">
              <a:buAutoNum type="arabicPeriod"/>
            </a:pPr>
            <a:endParaRPr lang="en-US" dirty="0"/>
          </a:p>
        </p:txBody>
      </p:sp>
      <p:sp>
        <p:nvSpPr>
          <p:cNvPr id="3" name="Slide Number Placeholder 2">
            <a:extLst>
              <a:ext uri="{FF2B5EF4-FFF2-40B4-BE49-F238E27FC236}">
                <a16:creationId xmlns:a16="http://schemas.microsoft.com/office/drawing/2014/main" id="{9F5FAEBD-B405-3C4F-4A34-E6A196973132}"/>
              </a:ext>
            </a:extLst>
          </p:cNvPr>
          <p:cNvSpPr>
            <a:spLocks noGrp="1"/>
          </p:cNvSpPr>
          <p:nvPr>
            <p:ph type="sldNum" sz="quarter" idx="12"/>
          </p:nvPr>
        </p:nvSpPr>
        <p:spPr/>
        <p:txBody>
          <a:bodyPr/>
          <a:lstStyle/>
          <a:p>
            <a:fld id="{380ED3A3-BA43-43DE-9A59-7E0E033A89EB}" type="slidenum">
              <a:rPr lang="en-US" smtClean="0"/>
              <a:t>69</a:t>
            </a:fld>
            <a:endParaRPr lang="en-US"/>
          </a:p>
        </p:txBody>
      </p:sp>
    </p:spTree>
    <p:extLst>
      <p:ext uri="{BB962C8B-B14F-4D97-AF65-F5344CB8AC3E}">
        <p14:creationId xmlns:p14="http://schemas.microsoft.com/office/powerpoint/2010/main" val="950963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0505FA-32E4-F543-67B0-387277971A86}"/>
              </a:ext>
            </a:extLst>
          </p:cNvPr>
          <p:cNvPicPr>
            <a:picLocks noChangeAspect="1"/>
          </p:cNvPicPr>
          <p:nvPr/>
        </p:nvPicPr>
        <p:blipFill>
          <a:blip r:embed="rId3"/>
          <a:stretch>
            <a:fillRect/>
          </a:stretch>
        </p:blipFill>
        <p:spPr>
          <a:xfrm>
            <a:off x="5638800" y="4135700"/>
            <a:ext cx="3441767" cy="2341300"/>
          </a:xfrm>
          <a:prstGeom prst="rect">
            <a:avLst/>
          </a:prstGeom>
        </p:spPr>
      </p:pic>
      <p:sp>
        <p:nvSpPr>
          <p:cNvPr id="2" name="Title 1">
            <a:extLst>
              <a:ext uri="{FF2B5EF4-FFF2-40B4-BE49-F238E27FC236}">
                <a16:creationId xmlns:a16="http://schemas.microsoft.com/office/drawing/2014/main" id="{D0465900-8034-1A50-6846-9638489EB168}"/>
              </a:ext>
            </a:extLst>
          </p:cNvPr>
          <p:cNvSpPr>
            <a:spLocks noGrp="1"/>
          </p:cNvSpPr>
          <p:nvPr>
            <p:ph type="title"/>
          </p:nvPr>
        </p:nvSpPr>
        <p:spPr>
          <a:xfrm>
            <a:off x="685800" y="381000"/>
            <a:ext cx="7772400" cy="1143000"/>
          </a:xfrm>
        </p:spPr>
        <p:txBody>
          <a:bodyPr>
            <a:normAutofit/>
          </a:bodyPr>
          <a:lstStyle/>
          <a:p>
            <a:r>
              <a:rPr lang="en-US" sz="4000" dirty="0"/>
              <a:t>Risk Mitigation</a:t>
            </a:r>
          </a:p>
        </p:txBody>
      </p:sp>
      <p:sp>
        <p:nvSpPr>
          <p:cNvPr id="3" name="Content Placeholder 2">
            <a:extLst>
              <a:ext uri="{FF2B5EF4-FFF2-40B4-BE49-F238E27FC236}">
                <a16:creationId xmlns:a16="http://schemas.microsoft.com/office/drawing/2014/main" id="{57254133-EE46-80CA-4489-5CC6230B51A1}"/>
              </a:ext>
            </a:extLst>
          </p:cNvPr>
          <p:cNvSpPr>
            <a:spLocks noGrp="1"/>
          </p:cNvSpPr>
          <p:nvPr>
            <p:ph idx="1"/>
          </p:nvPr>
        </p:nvSpPr>
        <p:spPr>
          <a:xfrm>
            <a:off x="1287378" y="1539005"/>
            <a:ext cx="7680371" cy="4175996"/>
          </a:xfrm>
        </p:spPr>
        <p:txBody>
          <a:bodyPr/>
          <a:lstStyle/>
          <a:p>
            <a:r>
              <a:rPr lang="en-US" dirty="0">
                <a:latin typeface="+mj-lt"/>
              </a:rPr>
              <a:t>Skills, planning, situational awareness, and proper gear</a:t>
            </a:r>
          </a:p>
          <a:p>
            <a:r>
              <a:rPr lang="en-US" dirty="0">
                <a:latin typeface="+mj-lt"/>
              </a:rPr>
              <a:t> On-water training and group paddling are fun and enhance safety</a:t>
            </a:r>
          </a:p>
          <a:p>
            <a:r>
              <a:rPr lang="en-US" dirty="0">
                <a:latin typeface="+mj-lt"/>
              </a:rPr>
              <a:t>Nearly all accidents</a:t>
            </a:r>
            <a:br>
              <a:rPr lang="en-US" dirty="0">
                <a:latin typeface="+mj-lt"/>
              </a:rPr>
            </a:br>
            <a:r>
              <a:rPr lang="en-US" dirty="0">
                <a:latin typeface="+mj-lt"/>
              </a:rPr>
              <a:t>are preventable</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7DA548A-E9B9-ECE0-1D46-740C2C1A76CC}"/>
              </a:ext>
            </a:extLst>
          </p:cNvPr>
          <p:cNvSpPr>
            <a:spLocks noGrp="1"/>
          </p:cNvSpPr>
          <p:nvPr>
            <p:ph type="sldNum" sz="quarter" idx="12"/>
          </p:nvPr>
        </p:nvSpPr>
        <p:spPr/>
        <p:txBody>
          <a:bodyPr/>
          <a:lstStyle/>
          <a:p>
            <a:fld id="{380ED3A3-BA43-43DE-9A59-7E0E033A89EB}" type="slidenum">
              <a:rPr lang="en-US" smtClean="0"/>
              <a:t>7</a:t>
            </a:fld>
            <a:endParaRPr lang="en-US"/>
          </a:p>
        </p:txBody>
      </p:sp>
    </p:spTree>
    <p:extLst>
      <p:ext uri="{BB962C8B-B14F-4D97-AF65-F5344CB8AC3E}">
        <p14:creationId xmlns:p14="http://schemas.microsoft.com/office/powerpoint/2010/main" val="1968511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966F25-9951-DE33-A40C-5A3B42A9D74D}"/>
              </a:ext>
            </a:extLst>
          </p:cNvPr>
          <p:cNvSpPr>
            <a:spLocks noGrp="1"/>
          </p:cNvSpPr>
          <p:nvPr>
            <p:ph type="ctrTitle"/>
          </p:nvPr>
        </p:nvSpPr>
        <p:spPr/>
        <p:txBody>
          <a:bodyPr/>
          <a:lstStyle/>
          <a:p>
            <a:r>
              <a:rPr lang="en-US" sz="4000" dirty="0"/>
              <a:t>IV. RESOURCES</a:t>
            </a:r>
          </a:p>
        </p:txBody>
      </p:sp>
      <p:sp>
        <p:nvSpPr>
          <p:cNvPr id="5" name="Subtitle 4">
            <a:extLst>
              <a:ext uri="{FF2B5EF4-FFF2-40B4-BE49-F238E27FC236}">
                <a16:creationId xmlns:a16="http://schemas.microsoft.com/office/drawing/2014/main" id="{03F3114B-4103-C5B4-8887-088C60006248}"/>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7FF89597-30DD-3686-4313-0ACF115FA124}"/>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0ED3A3-BA43-43DE-9A59-7E0E033A89EB}" type="slidenum">
              <a:rPr lang="en-US" smtClean="0"/>
              <a:pPr/>
              <a:t>70</a:t>
            </a:fld>
            <a:endParaRPr lang="en-US"/>
          </a:p>
        </p:txBody>
      </p:sp>
    </p:spTree>
    <p:extLst>
      <p:ext uri="{BB962C8B-B14F-4D97-AF65-F5344CB8AC3E}">
        <p14:creationId xmlns:p14="http://schemas.microsoft.com/office/powerpoint/2010/main" val="2702836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483C-9ECF-DF24-432F-565D642662AE}"/>
              </a:ext>
            </a:extLst>
          </p:cNvPr>
          <p:cNvSpPr>
            <a:spLocks noGrp="1"/>
          </p:cNvSpPr>
          <p:nvPr>
            <p:ph type="title"/>
          </p:nvPr>
        </p:nvSpPr>
        <p:spPr>
          <a:xfrm>
            <a:off x="685800" y="381000"/>
            <a:ext cx="8305800" cy="1143000"/>
          </a:xfrm>
        </p:spPr>
        <p:txBody>
          <a:bodyPr/>
          <a:lstStyle/>
          <a:p>
            <a:r>
              <a:rPr lang="en-US" sz="4000" dirty="0"/>
              <a:t>Resources</a:t>
            </a:r>
          </a:p>
        </p:txBody>
      </p:sp>
      <p:sp>
        <p:nvSpPr>
          <p:cNvPr id="3" name="Content Placeholder 2">
            <a:extLst>
              <a:ext uri="{FF2B5EF4-FFF2-40B4-BE49-F238E27FC236}">
                <a16:creationId xmlns:a16="http://schemas.microsoft.com/office/drawing/2014/main" id="{8342F2F3-D617-1B70-5B1B-6E0A5B0A1169}"/>
              </a:ext>
            </a:extLst>
          </p:cNvPr>
          <p:cNvSpPr>
            <a:spLocks noGrp="1"/>
          </p:cNvSpPr>
          <p:nvPr>
            <p:ph idx="1"/>
          </p:nvPr>
        </p:nvSpPr>
        <p:spPr>
          <a:xfrm>
            <a:off x="1447800" y="1837314"/>
            <a:ext cx="7543800" cy="4525963"/>
          </a:xfrm>
        </p:spPr>
        <p:txBody>
          <a:bodyPr/>
          <a:lstStyle/>
          <a:p>
            <a:r>
              <a:rPr lang="en-US" dirty="0">
                <a:latin typeface="+mj-lt"/>
              </a:rPr>
              <a:t>Phone Apps</a:t>
            </a:r>
          </a:p>
          <a:p>
            <a:r>
              <a:rPr lang="en-US" dirty="0">
                <a:latin typeface="+mj-lt"/>
              </a:rPr>
              <a:t>Training/Education (ACA and CGAUX)</a:t>
            </a:r>
          </a:p>
          <a:p>
            <a:r>
              <a:rPr lang="en-US" dirty="0">
                <a:latin typeface="+mj-lt"/>
              </a:rPr>
              <a:t>Finding other paddlers</a:t>
            </a:r>
          </a:p>
          <a:p>
            <a:r>
              <a:rPr lang="en-US" dirty="0">
                <a:latin typeface="+mj-lt"/>
              </a:rPr>
              <a:t>Get a vessel safety check</a:t>
            </a:r>
          </a:p>
          <a:p>
            <a:endParaRPr lang="en-US" dirty="0"/>
          </a:p>
          <a:p>
            <a:endParaRPr lang="en-US" dirty="0"/>
          </a:p>
        </p:txBody>
      </p:sp>
      <p:sp>
        <p:nvSpPr>
          <p:cNvPr id="4" name="Slide Number Placeholder 3">
            <a:extLst>
              <a:ext uri="{FF2B5EF4-FFF2-40B4-BE49-F238E27FC236}">
                <a16:creationId xmlns:a16="http://schemas.microsoft.com/office/drawing/2014/main" id="{C01D7EAD-ABED-1E03-1D4B-91C97154F687}"/>
              </a:ext>
            </a:extLst>
          </p:cNvPr>
          <p:cNvSpPr>
            <a:spLocks noGrp="1"/>
          </p:cNvSpPr>
          <p:nvPr>
            <p:ph type="sldNum" sz="quarter" idx="12"/>
          </p:nvPr>
        </p:nvSpPr>
        <p:spPr/>
        <p:txBody>
          <a:bodyPr/>
          <a:lstStyle/>
          <a:p>
            <a:fld id="{380ED3A3-BA43-43DE-9A59-7E0E033A89EB}" type="slidenum">
              <a:rPr lang="en-US" smtClean="0"/>
              <a:t>71</a:t>
            </a:fld>
            <a:endParaRPr lang="en-US"/>
          </a:p>
        </p:txBody>
      </p:sp>
    </p:spTree>
    <p:extLst>
      <p:ext uri="{BB962C8B-B14F-4D97-AF65-F5344CB8AC3E}">
        <p14:creationId xmlns:p14="http://schemas.microsoft.com/office/powerpoint/2010/main" val="3366923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23918"/>
            <a:ext cx="7772400" cy="1143000"/>
          </a:xfrm>
        </p:spPr>
        <p:txBody>
          <a:bodyPr/>
          <a:lstStyle/>
          <a:p>
            <a:r>
              <a:rPr lang="en-US" sz="4000" dirty="0"/>
              <a:t>Boating Accidents</a:t>
            </a:r>
          </a:p>
        </p:txBody>
      </p:sp>
      <p:sp>
        <p:nvSpPr>
          <p:cNvPr id="3" name="Content Placeholder 2"/>
          <p:cNvSpPr>
            <a:spLocks noGrp="1"/>
          </p:cNvSpPr>
          <p:nvPr>
            <p:ph idx="1"/>
          </p:nvPr>
        </p:nvSpPr>
        <p:spPr>
          <a:xfrm>
            <a:off x="1066800" y="1634731"/>
            <a:ext cx="8077200" cy="4156469"/>
          </a:xfrm>
        </p:spPr>
        <p:txBody>
          <a:bodyPr>
            <a:normAutofit/>
          </a:bodyPr>
          <a:lstStyle/>
          <a:p>
            <a:pPr marL="5715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380ED3A3-BA43-43DE-9A59-7E0E033A89EB}" type="slidenum">
              <a:rPr lang="en-US" smtClean="0"/>
              <a:t>72</a:t>
            </a:fld>
            <a:endParaRPr lang="en-US"/>
          </a:p>
        </p:txBody>
      </p:sp>
      <p:pic>
        <p:nvPicPr>
          <p:cNvPr id="6" name="Picture 5">
            <a:extLst>
              <a:ext uri="{FF2B5EF4-FFF2-40B4-BE49-F238E27FC236}">
                <a16:creationId xmlns:a16="http://schemas.microsoft.com/office/drawing/2014/main" id="{CED63F6F-78CB-69CD-6935-39F9250E0508}"/>
              </a:ext>
            </a:extLst>
          </p:cNvPr>
          <p:cNvPicPr>
            <a:picLocks noChangeAspect="1"/>
          </p:cNvPicPr>
          <p:nvPr/>
        </p:nvPicPr>
        <p:blipFill>
          <a:blip r:embed="rId3"/>
          <a:stretch>
            <a:fillRect/>
          </a:stretch>
        </p:blipFill>
        <p:spPr>
          <a:xfrm>
            <a:off x="1447800" y="1295400"/>
            <a:ext cx="3200400" cy="2133600"/>
          </a:xfrm>
          <a:prstGeom prst="rect">
            <a:avLst/>
          </a:prstGeom>
        </p:spPr>
      </p:pic>
      <p:pic>
        <p:nvPicPr>
          <p:cNvPr id="8" name="Picture 7">
            <a:extLst>
              <a:ext uri="{FF2B5EF4-FFF2-40B4-BE49-F238E27FC236}">
                <a16:creationId xmlns:a16="http://schemas.microsoft.com/office/drawing/2014/main" id="{C263A1BB-1468-F675-A85A-31DAF10CAC29}"/>
              </a:ext>
            </a:extLst>
          </p:cNvPr>
          <p:cNvPicPr>
            <a:picLocks noChangeAspect="1"/>
          </p:cNvPicPr>
          <p:nvPr/>
        </p:nvPicPr>
        <p:blipFill>
          <a:blip r:embed="rId4"/>
          <a:stretch>
            <a:fillRect/>
          </a:stretch>
        </p:blipFill>
        <p:spPr>
          <a:xfrm>
            <a:off x="6116199" y="1295400"/>
            <a:ext cx="1809643" cy="2336800"/>
          </a:xfrm>
          <a:prstGeom prst="rect">
            <a:avLst/>
          </a:prstGeom>
        </p:spPr>
      </p:pic>
      <p:sp>
        <p:nvSpPr>
          <p:cNvPr id="10" name="TextBox 9">
            <a:extLst>
              <a:ext uri="{FF2B5EF4-FFF2-40B4-BE49-F238E27FC236}">
                <a16:creationId xmlns:a16="http://schemas.microsoft.com/office/drawing/2014/main" id="{887602D7-68B8-2F64-658F-5EA6A19D8FD4}"/>
              </a:ext>
            </a:extLst>
          </p:cNvPr>
          <p:cNvSpPr txBox="1"/>
          <p:nvPr/>
        </p:nvSpPr>
        <p:spPr>
          <a:xfrm>
            <a:off x="1181100" y="3800013"/>
            <a:ext cx="7353300" cy="235756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1200" cap="none" spc="0" normalizeH="0" baseline="0" noProof="0" dirty="0">
                <a:ln>
                  <a:noFill/>
                </a:ln>
                <a:solidFill>
                  <a:srgbClr val="003366"/>
                </a:solidFill>
                <a:effectLst/>
                <a:uLnTx/>
                <a:uFillTx/>
                <a:latin typeface="Arial Black"/>
                <a:ea typeface="+mn-ea"/>
                <a:cs typeface="Times New Roman"/>
              </a:rPr>
              <a:t>Report Required</a:t>
            </a:r>
          </a:p>
          <a:p>
            <a:pPr marL="800100" lvl="1" indent="-342900">
              <a:spcBef>
                <a:spcPct val="20000"/>
              </a:spcBef>
              <a:buFontTx/>
              <a:buChar char="•"/>
              <a:defRPr/>
            </a:pPr>
            <a:r>
              <a:rPr kumimoji="0" lang="en-US" sz="3200" b="1" i="0" u="none" strike="noStrike" kern="1200" cap="none" spc="0" normalizeH="0" baseline="0" noProof="0" dirty="0">
                <a:ln>
                  <a:noFill/>
                </a:ln>
                <a:solidFill>
                  <a:srgbClr val="003366"/>
                </a:solidFill>
                <a:effectLst/>
                <a:uLnTx/>
                <a:uFillTx/>
                <a:latin typeface="Arial Black"/>
                <a:ea typeface="+mn-ea"/>
                <a:cs typeface="Times New Roman"/>
              </a:rPr>
              <a:t>Death or missing person</a:t>
            </a:r>
          </a:p>
          <a:p>
            <a:pPr marL="800100" lvl="1" indent="-342900">
              <a:spcBef>
                <a:spcPct val="20000"/>
              </a:spcBef>
              <a:buFontTx/>
              <a:buChar char="•"/>
              <a:defRPr/>
            </a:pPr>
            <a:r>
              <a:rPr lang="en-US" sz="3200" b="1" dirty="0">
                <a:solidFill>
                  <a:srgbClr val="003366"/>
                </a:solidFill>
                <a:latin typeface="Arial Black"/>
                <a:cs typeface="Times New Roman"/>
              </a:rPr>
              <a:t>Injury greater than first aid</a:t>
            </a:r>
          </a:p>
          <a:p>
            <a:pPr marL="800100" lvl="1" indent="-342900">
              <a:spcBef>
                <a:spcPct val="20000"/>
              </a:spcBef>
              <a:buFontTx/>
              <a:buChar char="•"/>
              <a:defRPr/>
            </a:pPr>
            <a:r>
              <a:rPr kumimoji="0" lang="en-US" sz="3200" b="1" i="0" u="none" strike="noStrike" kern="1200" cap="none" spc="0" normalizeH="0" baseline="0" noProof="0" dirty="0">
                <a:ln>
                  <a:noFill/>
                </a:ln>
                <a:solidFill>
                  <a:srgbClr val="003366"/>
                </a:solidFill>
                <a:effectLst/>
                <a:uLnTx/>
                <a:uFillTx/>
                <a:latin typeface="Arial Black"/>
                <a:ea typeface="+mn-ea"/>
                <a:cs typeface="Times New Roman"/>
              </a:rPr>
              <a:t>Damage greater than $2,000</a:t>
            </a:r>
          </a:p>
        </p:txBody>
      </p:sp>
    </p:spTree>
    <p:extLst>
      <p:ext uri="{BB962C8B-B14F-4D97-AF65-F5344CB8AC3E}">
        <p14:creationId xmlns:p14="http://schemas.microsoft.com/office/powerpoint/2010/main" val="24224994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5" y="342902"/>
            <a:ext cx="7772400" cy="1143000"/>
          </a:xfrm>
        </p:spPr>
        <p:txBody>
          <a:bodyPr/>
          <a:lstStyle/>
          <a:p>
            <a:r>
              <a:rPr lang="en-US" sz="4000" dirty="0"/>
              <a:t>Mobile Phone Apps</a:t>
            </a:r>
          </a:p>
        </p:txBody>
      </p:sp>
      <p:sp>
        <p:nvSpPr>
          <p:cNvPr id="3" name="Content Placeholder 2"/>
          <p:cNvSpPr>
            <a:spLocks noGrp="1"/>
          </p:cNvSpPr>
          <p:nvPr>
            <p:ph idx="1"/>
          </p:nvPr>
        </p:nvSpPr>
        <p:spPr>
          <a:xfrm>
            <a:off x="1257300" y="1600201"/>
            <a:ext cx="7848600" cy="5105399"/>
          </a:xfrm>
        </p:spPr>
        <p:txBody>
          <a:bodyPr>
            <a:normAutofit fontScale="92500" lnSpcReduction="20000"/>
          </a:bodyPr>
          <a:lstStyle/>
          <a:p>
            <a:pPr marL="0" indent="0">
              <a:buNone/>
            </a:pPr>
            <a:r>
              <a:rPr lang="en-US" dirty="0">
                <a:solidFill>
                  <a:srgbClr val="002060"/>
                </a:solidFill>
                <a:latin typeface="+mj-lt"/>
              </a:rPr>
              <a:t>Wind and weather</a:t>
            </a:r>
          </a:p>
          <a:p>
            <a:pPr lvl="1">
              <a:buFont typeface="Arial" panose="020B0604020202020204" pitchFamily="34" charset="0"/>
              <a:buChar char="•"/>
            </a:pPr>
            <a:r>
              <a:rPr lang="en-US" sz="3200" dirty="0">
                <a:solidFill>
                  <a:srgbClr val="002060"/>
                </a:solidFill>
                <a:latin typeface="+mj-lt"/>
              </a:rPr>
              <a:t>NOAA Marine Weather Forecast</a:t>
            </a:r>
          </a:p>
          <a:p>
            <a:pPr lvl="1">
              <a:buFont typeface="Arial" panose="020B0604020202020204" pitchFamily="34" charset="0"/>
              <a:buChar char="•"/>
            </a:pPr>
            <a:r>
              <a:rPr lang="en-US" sz="3200" dirty="0">
                <a:solidFill>
                  <a:srgbClr val="002060"/>
                </a:solidFill>
                <a:latin typeface="+mj-lt"/>
              </a:rPr>
              <a:t>Windy -- wind is critical on open water</a:t>
            </a:r>
          </a:p>
          <a:p>
            <a:pPr lvl="1">
              <a:buFont typeface="Arial" panose="020B0604020202020204" pitchFamily="34" charset="0"/>
              <a:buChar char="•"/>
            </a:pPr>
            <a:r>
              <a:rPr lang="en-US" sz="3200" dirty="0" err="1">
                <a:solidFill>
                  <a:srgbClr val="002060"/>
                </a:solidFill>
                <a:latin typeface="+mj-lt"/>
              </a:rPr>
              <a:t>Weatherbug</a:t>
            </a:r>
            <a:r>
              <a:rPr lang="en-US" sz="3200" dirty="0">
                <a:solidFill>
                  <a:srgbClr val="002060"/>
                </a:solidFill>
                <a:latin typeface="+mj-lt"/>
              </a:rPr>
              <a:t> – with </a:t>
            </a:r>
            <a:br>
              <a:rPr lang="en-US" sz="3200" dirty="0">
                <a:solidFill>
                  <a:srgbClr val="002060"/>
                </a:solidFill>
                <a:latin typeface="+mj-lt"/>
              </a:rPr>
            </a:br>
            <a:r>
              <a:rPr lang="en-US" sz="3200" dirty="0">
                <a:solidFill>
                  <a:srgbClr val="002060"/>
                </a:solidFill>
                <a:latin typeface="+mj-lt"/>
              </a:rPr>
              <a:t>lightning tracker</a:t>
            </a:r>
          </a:p>
          <a:p>
            <a:pPr marL="0" indent="0">
              <a:buNone/>
            </a:pPr>
            <a:r>
              <a:rPr lang="en-US" dirty="0">
                <a:solidFill>
                  <a:srgbClr val="002060"/>
                </a:solidFill>
                <a:latin typeface="+mj-lt"/>
              </a:rPr>
              <a:t>Maps, charts, and launches</a:t>
            </a:r>
          </a:p>
          <a:p>
            <a:pPr marL="857250" lvl="1" indent="-457200">
              <a:buFont typeface="Arial" panose="020B0604020202020204" pitchFamily="34" charset="0"/>
              <a:buChar char="•"/>
            </a:pPr>
            <a:r>
              <a:rPr lang="en-US" sz="3200" dirty="0">
                <a:solidFill>
                  <a:srgbClr val="002060"/>
                </a:solidFill>
                <a:latin typeface="+mj-lt"/>
              </a:rPr>
              <a:t>Google Maps – for maps </a:t>
            </a:r>
          </a:p>
          <a:p>
            <a:pPr marL="857250" lvl="1" indent="-457200">
              <a:buFont typeface="Arial" panose="020B0604020202020204" pitchFamily="34" charset="0"/>
              <a:buChar char="•"/>
            </a:pPr>
            <a:r>
              <a:rPr lang="en-US" sz="3200" dirty="0">
                <a:solidFill>
                  <a:srgbClr val="002060"/>
                </a:solidFill>
                <a:latin typeface="+mj-lt"/>
              </a:rPr>
              <a:t>Aqua Map – for charting</a:t>
            </a:r>
          </a:p>
          <a:p>
            <a:pPr marL="857250" lvl="1" indent="-457200">
              <a:buFont typeface="Arial" panose="020B0604020202020204" pitchFamily="34" charset="0"/>
              <a:buChar char="•"/>
            </a:pPr>
            <a:r>
              <a:rPr lang="en-US" sz="3200" dirty="0">
                <a:solidFill>
                  <a:srgbClr val="002060"/>
                </a:solidFill>
                <a:latin typeface="+mj-lt"/>
              </a:rPr>
              <a:t>Go Paddle app and </a:t>
            </a:r>
            <a:r>
              <a:rPr lang="en-US" sz="3200" dirty="0" err="1">
                <a:solidFill>
                  <a:srgbClr val="002060"/>
                </a:solidFill>
                <a:latin typeface="+mj-lt"/>
              </a:rPr>
              <a:t>paddling.com</a:t>
            </a:r>
            <a:r>
              <a:rPr lang="en-US" sz="3200" dirty="0">
                <a:solidFill>
                  <a:srgbClr val="002060"/>
                </a:solidFill>
                <a:latin typeface="+mj-lt"/>
              </a:rPr>
              <a:t> – launch sites</a:t>
            </a:r>
          </a:p>
          <a:p>
            <a:pPr marL="857250" lvl="1" indent="-457200">
              <a:buFont typeface="Arial" panose="020B0604020202020204" pitchFamily="34" charset="0"/>
              <a:buChar char="•"/>
            </a:pPr>
            <a:endParaRPr lang="en-US" sz="3200" dirty="0">
              <a:latin typeface="+mj-lt"/>
            </a:endParaRPr>
          </a:p>
          <a:p>
            <a:pPr lvl="1">
              <a:buFont typeface="Arial" panose="020B0604020202020204" pitchFamily="34" charset="0"/>
              <a:buChar char="•"/>
            </a:pPr>
            <a:endParaRPr lang="en-US" sz="3200" dirty="0">
              <a:latin typeface="+mj-lt"/>
            </a:endParaRPr>
          </a:p>
          <a:p>
            <a:pPr lvl="1">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2"/>
          </p:nvPr>
        </p:nvSpPr>
        <p:spPr/>
        <p:txBody>
          <a:bodyPr/>
          <a:lstStyle/>
          <a:p>
            <a:fld id="{380ED3A3-BA43-43DE-9A59-7E0E033A89EB}" type="slidenum">
              <a:rPr lang="en-US" smtClean="0"/>
              <a:t>73</a:t>
            </a:fld>
            <a:endParaRPr lang="en-US"/>
          </a:p>
        </p:txBody>
      </p:sp>
      <p:pic>
        <p:nvPicPr>
          <p:cNvPr id="6" name="Picture 5">
            <a:extLst>
              <a:ext uri="{FF2B5EF4-FFF2-40B4-BE49-F238E27FC236}">
                <a16:creationId xmlns:a16="http://schemas.microsoft.com/office/drawing/2014/main" id="{79E38AC9-DB14-3B1D-1BDD-BC298941F7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5700" y="3238501"/>
            <a:ext cx="1380565" cy="1369586"/>
          </a:xfrm>
          <a:prstGeom prst="rect">
            <a:avLst/>
          </a:prstGeom>
        </p:spPr>
      </p:pic>
    </p:spTree>
    <p:extLst>
      <p:ext uri="{BB962C8B-B14F-4D97-AF65-F5344CB8AC3E}">
        <p14:creationId xmlns:p14="http://schemas.microsoft.com/office/powerpoint/2010/main" val="14301845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8FF31-248D-5F6B-E6FE-DD1E81E96596}"/>
              </a:ext>
            </a:extLst>
          </p:cNvPr>
          <p:cNvSpPr>
            <a:spLocks noGrp="1"/>
          </p:cNvSpPr>
          <p:nvPr>
            <p:ph type="title"/>
          </p:nvPr>
        </p:nvSpPr>
        <p:spPr>
          <a:xfrm>
            <a:off x="1371600" y="310863"/>
            <a:ext cx="7772400" cy="1143000"/>
          </a:xfrm>
        </p:spPr>
        <p:txBody>
          <a:bodyPr/>
          <a:lstStyle/>
          <a:p>
            <a:r>
              <a:rPr lang="en-US" sz="4000" dirty="0"/>
              <a:t>Training and Education</a:t>
            </a:r>
          </a:p>
        </p:txBody>
      </p:sp>
      <p:sp>
        <p:nvSpPr>
          <p:cNvPr id="3" name="Content Placeholder 2">
            <a:extLst>
              <a:ext uri="{FF2B5EF4-FFF2-40B4-BE49-F238E27FC236}">
                <a16:creationId xmlns:a16="http://schemas.microsoft.com/office/drawing/2014/main" id="{E1F0AE57-507B-4865-689B-179BBC11EAEC}"/>
              </a:ext>
            </a:extLst>
          </p:cNvPr>
          <p:cNvSpPr>
            <a:spLocks noGrp="1"/>
          </p:cNvSpPr>
          <p:nvPr>
            <p:ph idx="1"/>
          </p:nvPr>
        </p:nvSpPr>
        <p:spPr>
          <a:xfrm>
            <a:off x="914400" y="5638800"/>
            <a:ext cx="8229600" cy="681525"/>
          </a:xfrm>
        </p:spPr>
        <p:txBody>
          <a:bodyPr>
            <a:normAutofit fontScale="62500" lnSpcReduction="20000"/>
          </a:bodyPr>
          <a:lstStyle/>
          <a:p>
            <a:pPr marL="0" indent="0" algn="ctr">
              <a:buNone/>
            </a:pPr>
            <a:r>
              <a:rPr lang="en-US" sz="3500" dirty="0">
                <a:latin typeface="+mj-lt"/>
                <a:hlinkClick r:id="rId3"/>
              </a:rPr>
              <a:t>https://americancanoe.org</a:t>
            </a:r>
            <a:r>
              <a:rPr lang="en-US" sz="3500" dirty="0">
                <a:latin typeface="+mj-lt"/>
              </a:rPr>
              <a:t>  for online and </a:t>
            </a:r>
            <a:br>
              <a:rPr lang="en-US" sz="3500" dirty="0">
                <a:latin typeface="+mj-lt"/>
              </a:rPr>
            </a:br>
            <a:r>
              <a:rPr lang="en-US" sz="3500" dirty="0">
                <a:latin typeface="+mj-lt"/>
              </a:rPr>
              <a:t>in-person classes</a:t>
            </a:r>
            <a:r>
              <a:rPr lang="en-US" sz="2400" dirty="0"/>
              <a:t>.</a:t>
            </a:r>
          </a:p>
        </p:txBody>
      </p:sp>
      <p:sp>
        <p:nvSpPr>
          <p:cNvPr id="4" name="Slide Number Placeholder 3">
            <a:extLst>
              <a:ext uri="{FF2B5EF4-FFF2-40B4-BE49-F238E27FC236}">
                <a16:creationId xmlns:a16="http://schemas.microsoft.com/office/drawing/2014/main" id="{2B719C14-CF51-9A94-B08E-6CFD9E984AED}"/>
              </a:ext>
            </a:extLst>
          </p:cNvPr>
          <p:cNvSpPr>
            <a:spLocks noGrp="1"/>
          </p:cNvSpPr>
          <p:nvPr>
            <p:ph type="sldNum" sz="quarter" idx="12"/>
          </p:nvPr>
        </p:nvSpPr>
        <p:spPr/>
        <p:txBody>
          <a:bodyPr/>
          <a:lstStyle/>
          <a:p>
            <a:fld id="{380ED3A3-BA43-43DE-9A59-7E0E033A89EB}" type="slidenum">
              <a:rPr lang="en-US" smtClean="0"/>
              <a:t>74</a:t>
            </a:fld>
            <a:endParaRPr lang="en-US"/>
          </a:p>
        </p:txBody>
      </p:sp>
      <p:sp>
        <p:nvSpPr>
          <p:cNvPr id="6" name="TextBox 5">
            <a:extLst>
              <a:ext uri="{FF2B5EF4-FFF2-40B4-BE49-F238E27FC236}">
                <a16:creationId xmlns:a16="http://schemas.microsoft.com/office/drawing/2014/main" id="{A5C169D4-5EA7-D7AC-C1AF-4094D51D7307}"/>
              </a:ext>
            </a:extLst>
          </p:cNvPr>
          <p:cNvSpPr txBox="1"/>
          <p:nvPr/>
        </p:nvSpPr>
        <p:spPr>
          <a:xfrm>
            <a:off x="2286000" y="3248816"/>
            <a:ext cx="4572000" cy="369332"/>
          </a:xfrm>
          <a:prstGeom prst="rect">
            <a:avLst/>
          </a:prstGeom>
          <a:noFill/>
        </p:spPr>
        <p:txBody>
          <a:bodyPr wrap="square">
            <a:spAutoFit/>
          </a:bodyPr>
          <a:lstStyle/>
          <a:p>
            <a:r>
              <a:rPr lang="en-US" dirty="0"/>
              <a:t>https://</a:t>
            </a:r>
            <a:r>
              <a:rPr lang="en-US" dirty="0" err="1"/>
              <a:t>americancanoe.org</a:t>
            </a:r>
            <a:r>
              <a:rPr lang="en-US" dirty="0"/>
              <a:t>/</a:t>
            </a:r>
          </a:p>
        </p:txBody>
      </p:sp>
      <p:pic>
        <p:nvPicPr>
          <p:cNvPr id="7" name="Picture 6">
            <a:extLst>
              <a:ext uri="{FF2B5EF4-FFF2-40B4-BE49-F238E27FC236}">
                <a16:creationId xmlns:a16="http://schemas.microsoft.com/office/drawing/2014/main" id="{819576AB-77AA-2F7F-2AF8-C953F8C3BC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14968" y="1453863"/>
            <a:ext cx="7829032" cy="4143326"/>
          </a:xfrm>
          <a:prstGeom prst="rect">
            <a:avLst/>
          </a:prstGeom>
        </p:spPr>
      </p:pic>
    </p:spTree>
    <p:extLst>
      <p:ext uri="{BB962C8B-B14F-4D97-AF65-F5344CB8AC3E}">
        <p14:creationId xmlns:p14="http://schemas.microsoft.com/office/powerpoint/2010/main" val="84617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65A9-0C8A-23D4-531B-CE30AC66989D}"/>
              </a:ext>
            </a:extLst>
          </p:cNvPr>
          <p:cNvSpPr>
            <a:spLocks noGrp="1"/>
          </p:cNvSpPr>
          <p:nvPr>
            <p:ph type="title"/>
          </p:nvPr>
        </p:nvSpPr>
        <p:spPr>
          <a:xfrm>
            <a:off x="1371600" y="404018"/>
            <a:ext cx="7772400" cy="1143000"/>
          </a:xfrm>
        </p:spPr>
        <p:txBody>
          <a:bodyPr/>
          <a:lstStyle/>
          <a:p>
            <a:r>
              <a:rPr lang="en-US" sz="4000" dirty="0"/>
              <a:t>Get a Vessel Safety Check</a:t>
            </a:r>
          </a:p>
        </p:txBody>
      </p:sp>
      <p:sp>
        <p:nvSpPr>
          <p:cNvPr id="3" name="Content Placeholder 2">
            <a:extLst>
              <a:ext uri="{FF2B5EF4-FFF2-40B4-BE49-F238E27FC236}">
                <a16:creationId xmlns:a16="http://schemas.microsoft.com/office/drawing/2014/main" id="{009B009C-F0AF-A98C-2A4E-E5741C1F83FE}"/>
              </a:ext>
            </a:extLst>
          </p:cNvPr>
          <p:cNvSpPr>
            <a:spLocks noGrp="1"/>
          </p:cNvSpPr>
          <p:nvPr>
            <p:ph idx="1"/>
          </p:nvPr>
        </p:nvSpPr>
        <p:spPr>
          <a:xfrm>
            <a:off x="1503217" y="1595509"/>
            <a:ext cx="7563854" cy="5158582"/>
          </a:xfrm>
        </p:spPr>
        <p:txBody>
          <a:bodyPr>
            <a:normAutofit fontScale="92500" lnSpcReduction="20000"/>
          </a:bodyPr>
          <a:lstStyle/>
          <a:p>
            <a:r>
              <a:rPr lang="en-US" sz="3500" dirty="0">
                <a:latin typeface="+mj-lt"/>
              </a:rPr>
              <a:t>How to request</a:t>
            </a:r>
          </a:p>
          <a:p>
            <a:pPr lvl="1"/>
            <a:r>
              <a:rPr lang="en-US" sz="3500" dirty="0">
                <a:latin typeface="+mj-lt"/>
              </a:rPr>
              <a:t>Identify local Vessel Examiners with expertise in paddlecraft</a:t>
            </a:r>
          </a:p>
          <a:p>
            <a:pPr lvl="1"/>
            <a:r>
              <a:rPr lang="en-US" sz="3500" dirty="0">
                <a:latin typeface="+mj-lt"/>
              </a:rPr>
              <a:t>Instructor to provide assistance</a:t>
            </a:r>
          </a:p>
          <a:p>
            <a:r>
              <a:rPr lang="en-US" sz="3500" dirty="0">
                <a:latin typeface="+mj-lt"/>
              </a:rPr>
              <a:t>What to expect</a:t>
            </a:r>
          </a:p>
          <a:p>
            <a:pPr lvl="1"/>
            <a:r>
              <a:rPr lang="en-US" sz="3500" dirty="0">
                <a:latin typeface="+mj-lt"/>
              </a:rPr>
              <a:t>Check your vessel and gear</a:t>
            </a:r>
          </a:p>
          <a:p>
            <a:pPr lvl="1"/>
            <a:r>
              <a:rPr lang="en-US" sz="3500" dirty="0">
                <a:latin typeface="+mj-lt"/>
              </a:rPr>
              <a:t>Discuss trip planning and conditions in which you paddle</a:t>
            </a:r>
          </a:p>
          <a:p>
            <a:endParaRPr lang="en-US" dirty="0"/>
          </a:p>
          <a:p>
            <a:endParaRPr lang="en-US" dirty="0"/>
          </a:p>
        </p:txBody>
      </p:sp>
      <p:sp>
        <p:nvSpPr>
          <p:cNvPr id="4" name="Slide Number Placeholder 3">
            <a:extLst>
              <a:ext uri="{FF2B5EF4-FFF2-40B4-BE49-F238E27FC236}">
                <a16:creationId xmlns:a16="http://schemas.microsoft.com/office/drawing/2014/main" id="{B165FA01-B25E-4C8B-D603-956A633A5288}"/>
              </a:ext>
            </a:extLst>
          </p:cNvPr>
          <p:cNvSpPr>
            <a:spLocks noGrp="1"/>
          </p:cNvSpPr>
          <p:nvPr>
            <p:ph type="sldNum" sz="quarter" idx="12"/>
          </p:nvPr>
        </p:nvSpPr>
        <p:spPr/>
        <p:txBody>
          <a:bodyPr/>
          <a:lstStyle/>
          <a:p>
            <a:fld id="{380ED3A3-BA43-43DE-9A59-7E0E033A89EB}" type="slidenum">
              <a:rPr lang="en-US" smtClean="0"/>
              <a:t>75</a:t>
            </a:fld>
            <a:endParaRPr lang="en-US" dirty="0"/>
          </a:p>
        </p:txBody>
      </p:sp>
    </p:spTree>
    <p:extLst>
      <p:ext uri="{BB962C8B-B14F-4D97-AF65-F5344CB8AC3E}">
        <p14:creationId xmlns:p14="http://schemas.microsoft.com/office/powerpoint/2010/main" val="21830317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96471-5B4D-9054-BA06-2B3522C7E990}"/>
              </a:ext>
            </a:extLst>
          </p:cNvPr>
          <p:cNvSpPr>
            <a:spLocks noGrp="1"/>
          </p:cNvSpPr>
          <p:nvPr>
            <p:ph type="title"/>
          </p:nvPr>
        </p:nvSpPr>
        <p:spPr>
          <a:xfrm>
            <a:off x="1371600" y="685800"/>
            <a:ext cx="7772400" cy="1758685"/>
          </a:xfrm>
        </p:spPr>
        <p:txBody>
          <a:bodyPr>
            <a:noAutofit/>
          </a:bodyPr>
          <a:lstStyle/>
          <a:p>
            <a:r>
              <a:rPr lang="en-US" sz="4000" dirty="0" err="1"/>
              <a:t>Paddlecraft</a:t>
            </a:r>
            <a:r>
              <a:rPr lang="en-US" sz="4000" dirty="0"/>
              <a:t> Vessel Exam:</a:t>
            </a:r>
            <a:br>
              <a:rPr lang="en-US" sz="4000" dirty="0"/>
            </a:br>
            <a:r>
              <a:rPr lang="en-US" sz="4000" dirty="0"/>
              <a:t>Requirements and Recommendations</a:t>
            </a:r>
          </a:p>
        </p:txBody>
      </p:sp>
      <p:sp>
        <p:nvSpPr>
          <p:cNvPr id="4" name="Slide Number Placeholder 3">
            <a:extLst>
              <a:ext uri="{FF2B5EF4-FFF2-40B4-BE49-F238E27FC236}">
                <a16:creationId xmlns:a16="http://schemas.microsoft.com/office/drawing/2014/main" id="{8323B32B-7409-B8F6-EC9A-994126D6325A}"/>
              </a:ext>
            </a:extLst>
          </p:cNvPr>
          <p:cNvSpPr>
            <a:spLocks noGrp="1"/>
          </p:cNvSpPr>
          <p:nvPr>
            <p:ph type="sldNum" sz="quarter" idx="12"/>
          </p:nvPr>
        </p:nvSpPr>
        <p:spPr/>
        <p:txBody>
          <a:bodyPr/>
          <a:lstStyle/>
          <a:p>
            <a:fld id="{380ED3A3-BA43-43DE-9A59-7E0E033A89EB}" type="slidenum">
              <a:rPr lang="en-US" smtClean="0"/>
              <a:t>76</a:t>
            </a:fld>
            <a:endParaRPr lang="en-US"/>
          </a:p>
        </p:txBody>
      </p:sp>
      <p:graphicFrame>
        <p:nvGraphicFramePr>
          <p:cNvPr id="5" name="object 4">
            <a:extLst>
              <a:ext uri="{FF2B5EF4-FFF2-40B4-BE49-F238E27FC236}">
                <a16:creationId xmlns:a16="http://schemas.microsoft.com/office/drawing/2014/main" id="{28BF30FD-6454-DE81-2C6B-DE4BF64989D0}"/>
              </a:ext>
            </a:extLst>
          </p:cNvPr>
          <p:cNvGraphicFramePr>
            <a:graphicFrameLocks noGrp="1"/>
          </p:cNvGraphicFramePr>
          <p:nvPr>
            <p:extLst>
              <p:ext uri="{D42A27DB-BD31-4B8C-83A1-F6EECF244321}">
                <p14:modId xmlns:p14="http://schemas.microsoft.com/office/powerpoint/2010/main" val="1349506494"/>
              </p:ext>
            </p:extLst>
          </p:nvPr>
        </p:nvGraphicFramePr>
        <p:xfrm>
          <a:off x="1752600" y="2444486"/>
          <a:ext cx="7203183" cy="4184913"/>
        </p:xfrm>
        <a:graphic>
          <a:graphicData uri="http://schemas.openxmlformats.org/drawingml/2006/table">
            <a:tbl>
              <a:tblPr firstRow="1" bandRow="1">
                <a:tableStyleId>{2D5ABB26-0587-4C30-8999-92F81FD0307C}</a:tableStyleId>
              </a:tblPr>
              <a:tblGrid>
                <a:gridCol w="2613325">
                  <a:extLst>
                    <a:ext uri="{9D8B030D-6E8A-4147-A177-3AD203B41FA5}">
                      <a16:colId xmlns:a16="http://schemas.microsoft.com/office/drawing/2014/main" val="20000"/>
                    </a:ext>
                  </a:extLst>
                </a:gridCol>
                <a:gridCol w="485505">
                  <a:extLst>
                    <a:ext uri="{9D8B030D-6E8A-4147-A177-3AD203B41FA5}">
                      <a16:colId xmlns:a16="http://schemas.microsoft.com/office/drawing/2014/main" val="20001"/>
                    </a:ext>
                  </a:extLst>
                </a:gridCol>
                <a:gridCol w="25949">
                  <a:extLst>
                    <a:ext uri="{9D8B030D-6E8A-4147-A177-3AD203B41FA5}">
                      <a16:colId xmlns:a16="http://schemas.microsoft.com/office/drawing/2014/main" val="20002"/>
                    </a:ext>
                  </a:extLst>
                </a:gridCol>
                <a:gridCol w="461243">
                  <a:extLst>
                    <a:ext uri="{9D8B030D-6E8A-4147-A177-3AD203B41FA5}">
                      <a16:colId xmlns:a16="http://schemas.microsoft.com/office/drawing/2014/main" val="20003"/>
                    </a:ext>
                  </a:extLst>
                </a:gridCol>
                <a:gridCol w="2580240">
                  <a:extLst>
                    <a:ext uri="{9D8B030D-6E8A-4147-A177-3AD203B41FA5}">
                      <a16:colId xmlns:a16="http://schemas.microsoft.com/office/drawing/2014/main" val="20004"/>
                    </a:ext>
                  </a:extLst>
                </a:gridCol>
                <a:gridCol w="253002">
                  <a:extLst>
                    <a:ext uri="{9D8B030D-6E8A-4147-A177-3AD203B41FA5}">
                      <a16:colId xmlns:a16="http://schemas.microsoft.com/office/drawing/2014/main" val="20005"/>
                    </a:ext>
                  </a:extLst>
                </a:gridCol>
                <a:gridCol w="253003">
                  <a:extLst>
                    <a:ext uri="{9D8B030D-6E8A-4147-A177-3AD203B41FA5}">
                      <a16:colId xmlns:a16="http://schemas.microsoft.com/office/drawing/2014/main" val="20006"/>
                    </a:ext>
                  </a:extLst>
                </a:gridCol>
                <a:gridCol w="530916">
                  <a:extLst>
                    <a:ext uri="{9D8B030D-6E8A-4147-A177-3AD203B41FA5}">
                      <a16:colId xmlns:a16="http://schemas.microsoft.com/office/drawing/2014/main" val="20007"/>
                    </a:ext>
                  </a:extLst>
                </a:gridCol>
              </a:tblGrid>
              <a:tr h="266573">
                <a:tc>
                  <a:txBody>
                    <a:bodyPr/>
                    <a:lstStyle/>
                    <a:p>
                      <a:pPr marL="0" indent="224790">
                        <a:lnSpc>
                          <a:spcPct val="100000"/>
                        </a:lnSpc>
                      </a:pPr>
                      <a:r>
                        <a:rPr lang="en-US" altLang="zh-CN" sz="1200" b="1" dirty="0">
                          <a:solidFill>
                            <a:srgbClr val="000000"/>
                          </a:solidFill>
                          <a:latin typeface="Times New Roman"/>
                          <a:ea typeface="Times New Roman"/>
                        </a:rPr>
                        <a:t>III.</a:t>
                      </a:r>
                      <a:r>
                        <a:rPr lang="en-US" altLang="zh-CN" sz="1200" b="1" spc="-45" dirty="0">
                          <a:solidFill>
                            <a:srgbClr val="000000"/>
                          </a:solidFill>
                          <a:latin typeface="Times New Roman"/>
                          <a:cs typeface="Times New Roman"/>
                        </a:rPr>
                        <a:t> </a:t>
                      </a:r>
                      <a:r>
                        <a:rPr lang="en-US" altLang="zh-CN" sz="1200" b="1" dirty="0">
                          <a:solidFill>
                            <a:srgbClr val="000000"/>
                          </a:solidFill>
                          <a:latin typeface="Times New Roman"/>
                          <a:ea typeface="Times New Roman"/>
                        </a:rPr>
                        <a:t>Safety</a:t>
                      </a:r>
                      <a:r>
                        <a:rPr lang="en-US" altLang="zh-CN" sz="1200" b="1" spc="-45" dirty="0">
                          <a:solidFill>
                            <a:srgbClr val="000000"/>
                          </a:solidFill>
                          <a:latin typeface="Times New Roman"/>
                          <a:cs typeface="Times New Roman"/>
                        </a:rPr>
                        <a:t> </a:t>
                      </a:r>
                      <a:r>
                        <a:rPr lang="en-US" altLang="zh-CN" sz="1200" b="1" dirty="0">
                          <a:solidFill>
                            <a:srgbClr val="000000"/>
                          </a:solidFill>
                          <a:latin typeface="Times New Roman"/>
                          <a:ea typeface="Times New Roman"/>
                        </a:rPr>
                        <a:t>Check</a:t>
                      </a:r>
                      <a:r>
                        <a:rPr lang="en-US" altLang="zh-CN" sz="1200" b="1" spc="-50" dirty="0">
                          <a:solidFill>
                            <a:srgbClr val="000000"/>
                          </a:solidFill>
                          <a:latin typeface="Times New Roman"/>
                          <a:cs typeface="Times New Roman"/>
                        </a:rPr>
                        <a:t> </a:t>
                      </a:r>
                      <a:r>
                        <a:rPr lang="en-US" altLang="zh-CN" sz="1200" b="1" dirty="0">
                          <a:solidFill>
                            <a:srgbClr val="000000"/>
                          </a:solidFill>
                          <a:latin typeface="Times New Roman"/>
                          <a:ea typeface="Times New Roman"/>
                        </a:rPr>
                        <a:t>Requirements</a:t>
                      </a:r>
                    </a:p>
                  </a:txBody>
                  <a:tcPr marL="0" marR="0" marT="0" marB="0">
                    <a:lnL w="28193">
                      <a:solidFill>
                        <a:srgbClr val="000000"/>
                      </a:solidFill>
                      <a:prstDash val="solid"/>
                    </a:lnL>
                    <a:lnR w="6095">
                      <a:solidFill>
                        <a:srgbClr val="000000"/>
                      </a:solidFill>
                      <a:prstDash val="solid"/>
                    </a:lnR>
                    <a:lnT w="28193">
                      <a:solidFill>
                        <a:srgbClr val="000000"/>
                      </a:solidFill>
                      <a:prstDash val="solid"/>
                    </a:lnT>
                    <a:lnB w="6095">
                      <a:solidFill>
                        <a:srgbClr val="000000"/>
                      </a:solidFill>
                      <a:prstDash val="solid"/>
                    </a:lnB>
                  </a:tcPr>
                </a:tc>
                <a:tc>
                  <a:txBody>
                    <a:bodyPr/>
                    <a:lstStyle/>
                    <a:p>
                      <a:pPr marL="0" indent="62514">
                        <a:lnSpc>
                          <a:spcPct val="100000"/>
                        </a:lnSpc>
                      </a:pPr>
                      <a:r>
                        <a:rPr lang="en-US" altLang="zh-CN" sz="1200" b="1" spc="-60" dirty="0">
                          <a:solidFill>
                            <a:srgbClr val="000000"/>
                          </a:solidFill>
                          <a:latin typeface="Times New Roman"/>
                          <a:ea typeface="Times New Roman"/>
                        </a:rPr>
                        <a:t>Y</a:t>
                      </a:r>
                    </a:p>
                  </a:txBody>
                  <a:tcPr marL="0" marR="0" marT="0" marB="0">
                    <a:lnL w="6095">
                      <a:solidFill>
                        <a:srgbClr val="000000"/>
                      </a:solidFill>
                      <a:prstDash val="solid"/>
                    </a:lnL>
                    <a:lnR w="6095">
                      <a:solidFill>
                        <a:srgbClr val="000000"/>
                      </a:solidFill>
                      <a:prstDash val="solid"/>
                    </a:lnR>
                    <a:lnT w="28193">
                      <a:solidFill>
                        <a:srgbClr val="000000"/>
                      </a:solidFill>
                      <a:prstDash val="solid"/>
                    </a:lnT>
                    <a:lnB w="6095">
                      <a:solidFill>
                        <a:srgbClr val="000000"/>
                      </a:solidFill>
                      <a:prstDash val="solid"/>
                    </a:lnB>
                  </a:tcPr>
                </a:tc>
                <a:tc>
                  <a:txBody>
                    <a:bodyPr/>
                    <a:lstStyle/>
                    <a:p>
                      <a:pPr marL="0" indent="62880">
                        <a:lnSpc>
                          <a:spcPct val="100000"/>
                        </a:lnSpc>
                      </a:pPr>
                      <a:r>
                        <a:rPr lang="en-US" altLang="zh-CN" sz="1200" b="1" spc="-60" dirty="0">
                          <a:solidFill>
                            <a:srgbClr val="000000"/>
                          </a:solidFill>
                          <a:latin typeface="Times New Roman"/>
                          <a:ea typeface="Times New Roman"/>
                        </a:rPr>
                        <a:t>N</a:t>
                      </a:r>
                    </a:p>
                  </a:txBody>
                  <a:tcPr marL="0" marR="0" marT="0" marB="0">
                    <a:lnL w="6095">
                      <a:solidFill>
                        <a:srgbClr val="000000"/>
                      </a:solidFill>
                      <a:prstDash val="solid"/>
                    </a:lnL>
                    <a:lnR w="6096">
                      <a:solidFill>
                        <a:srgbClr val="000000"/>
                      </a:solidFill>
                      <a:prstDash val="solid"/>
                    </a:lnR>
                    <a:lnT w="28193">
                      <a:solidFill>
                        <a:srgbClr val="000000"/>
                      </a:solidFill>
                      <a:prstDash val="solid"/>
                    </a:lnT>
                    <a:lnB w="6095">
                      <a:solidFill>
                        <a:srgbClr val="000000"/>
                      </a:solidFill>
                      <a:prstDash val="solid"/>
                    </a:lnB>
                  </a:tcPr>
                </a:tc>
                <a:tc>
                  <a:txBody>
                    <a:bodyPr/>
                    <a:lstStyle/>
                    <a:p>
                      <a:pPr marL="0" indent="62910">
                        <a:lnSpc>
                          <a:spcPct val="100000"/>
                        </a:lnSpc>
                      </a:pPr>
                      <a:r>
                        <a:rPr lang="en-US" altLang="zh-CN" sz="1200" b="1" spc="-50" dirty="0">
                          <a:solidFill>
                            <a:srgbClr val="000000"/>
                          </a:solidFill>
                          <a:latin typeface="Times New Roman"/>
                          <a:ea typeface="Times New Roman"/>
                        </a:rPr>
                        <a:t>N/A</a:t>
                      </a:r>
                    </a:p>
                  </a:txBody>
                  <a:tcPr marL="0" marR="0" marT="0" marB="0">
                    <a:lnL w="6096">
                      <a:solidFill>
                        <a:srgbClr val="000000"/>
                      </a:solidFill>
                      <a:prstDash val="solid"/>
                    </a:lnL>
                    <a:lnR w="28194">
                      <a:solidFill>
                        <a:srgbClr val="000000"/>
                      </a:solidFill>
                      <a:prstDash val="solid"/>
                    </a:lnR>
                    <a:lnT w="28193">
                      <a:solidFill>
                        <a:srgbClr val="000000"/>
                      </a:solidFill>
                      <a:prstDash val="solid"/>
                    </a:lnT>
                    <a:lnB w="6095">
                      <a:solidFill>
                        <a:srgbClr val="000000"/>
                      </a:solidFill>
                      <a:prstDash val="solid"/>
                    </a:lnB>
                  </a:tcPr>
                </a:tc>
                <a:tc>
                  <a:txBody>
                    <a:bodyPr/>
                    <a:lstStyle/>
                    <a:p>
                      <a:pPr marL="0" indent="326502">
                        <a:lnSpc>
                          <a:spcPct val="100000"/>
                        </a:lnSpc>
                      </a:pPr>
                      <a:r>
                        <a:rPr lang="en-US" altLang="zh-CN" sz="1200" b="1" dirty="0">
                          <a:solidFill>
                            <a:srgbClr val="000000"/>
                          </a:solidFill>
                          <a:latin typeface="Times New Roman"/>
                          <a:ea typeface="Times New Roman"/>
                        </a:rPr>
                        <a:t>V.</a:t>
                      </a:r>
                      <a:r>
                        <a:rPr lang="en-US" altLang="zh-CN" sz="1200" b="1" spc="-70" dirty="0">
                          <a:solidFill>
                            <a:srgbClr val="000000"/>
                          </a:solidFill>
                          <a:latin typeface="Times New Roman"/>
                          <a:cs typeface="Times New Roman"/>
                        </a:rPr>
                        <a:t> </a:t>
                      </a:r>
                      <a:r>
                        <a:rPr lang="en-US" altLang="zh-CN" sz="1200" b="1" dirty="0">
                          <a:solidFill>
                            <a:srgbClr val="000000"/>
                          </a:solidFill>
                          <a:latin typeface="Times New Roman"/>
                          <a:ea typeface="Times New Roman"/>
                        </a:rPr>
                        <a:t>Other</a:t>
                      </a:r>
                      <a:r>
                        <a:rPr lang="en-US" altLang="zh-CN" sz="1200" b="1" spc="-80" dirty="0">
                          <a:solidFill>
                            <a:srgbClr val="000000"/>
                          </a:solidFill>
                          <a:latin typeface="Times New Roman"/>
                          <a:cs typeface="Times New Roman"/>
                        </a:rPr>
                        <a:t> </a:t>
                      </a:r>
                      <a:r>
                        <a:rPr lang="en-US" altLang="zh-CN" sz="1200" b="1" dirty="0">
                          <a:solidFill>
                            <a:srgbClr val="000000"/>
                          </a:solidFill>
                          <a:latin typeface="Times New Roman"/>
                          <a:ea typeface="Times New Roman"/>
                        </a:rPr>
                        <a:t>Recommendations</a:t>
                      </a:r>
                    </a:p>
                  </a:txBody>
                  <a:tcPr marL="0" marR="0" marT="0" marB="0">
                    <a:lnL w="28194">
                      <a:solidFill>
                        <a:srgbClr val="000000"/>
                      </a:solidFill>
                      <a:prstDash val="solid"/>
                    </a:lnL>
                    <a:lnR w="6096">
                      <a:solidFill>
                        <a:srgbClr val="000000"/>
                      </a:solidFill>
                      <a:prstDash val="solid"/>
                    </a:lnR>
                    <a:lnT w="28193">
                      <a:solidFill>
                        <a:srgbClr val="000000"/>
                      </a:solidFill>
                      <a:prstDash val="solid"/>
                    </a:lnT>
                    <a:lnB w="6095">
                      <a:solidFill>
                        <a:srgbClr val="000000"/>
                      </a:solidFill>
                      <a:prstDash val="solid"/>
                    </a:lnB>
                  </a:tcPr>
                </a:tc>
                <a:tc>
                  <a:txBody>
                    <a:bodyPr/>
                    <a:lstStyle/>
                    <a:p>
                      <a:pPr marL="0" indent="62090">
                        <a:lnSpc>
                          <a:spcPct val="100000"/>
                        </a:lnSpc>
                      </a:pPr>
                      <a:r>
                        <a:rPr lang="en-US" altLang="zh-CN" sz="1200" b="1" spc="-60" dirty="0">
                          <a:solidFill>
                            <a:srgbClr val="000000"/>
                          </a:solidFill>
                          <a:latin typeface="Times New Roman"/>
                          <a:ea typeface="Times New Roman"/>
                        </a:rPr>
                        <a:t>Y</a:t>
                      </a:r>
                    </a:p>
                  </a:txBody>
                  <a:tcPr marL="0" marR="0" marT="0" marB="0">
                    <a:lnL w="6096">
                      <a:solidFill>
                        <a:srgbClr val="000000"/>
                      </a:solidFill>
                      <a:prstDash val="solid"/>
                    </a:lnL>
                    <a:lnR w="6095">
                      <a:solidFill>
                        <a:srgbClr val="000000"/>
                      </a:solidFill>
                      <a:prstDash val="solid"/>
                    </a:lnR>
                    <a:lnT w="28193">
                      <a:solidFill>
                        <a:srgbClr val="000000"/>
                      </a:solidFill>
                      <a:prstDash val="solid"/>
                    </a:lnT>
                    <a:lnB w="6095">
                      <a:solidFill>
                        <a:srgbClr val="000000"/>
                      </a:solidFill>
                      <a:prstDash val="solid"/>
                    </a:lnB>
                  </a:tcPr>
                </a:tc>
                <a:tc>
                  <a:txBody>
                    <a:bodyPr/>
                    <a:lstStyle/>
                    <a:p>
                      <a:pPr marL="0" indent="62076">
                        <a:lnSpc>
                          <a:spcPct val="100000"/>
                        </a:lnSpc>
                      </a:pPr>
                      <a:r>
                        <a:rPr lang="en-US" altLang="zh-CN" sz="1200" b="1" spc="-60" dirty="0">
                          <a:solidFill>
                            <a:srgbClr val="000000"/>
                          </a:solidFill>
                          <a:latin typeface="Times New Roman"/>
                          <a:ea typeface="Times New Roman"/>
                        </a:rPr>
                        <a:t>N</a:t>
                      </a:r>
                    </a:p>
                  </a:txBody>
                  <a:tcPr marL="0" marR="0" marT="0" marB="0">
                    <a:lnL w="6095">
                      <a:solidFill>
                        <a:srgbClr val="000000"/>
                      </a:solidFill>
                      <a:prstDash val="solid"/>
                    </a:lnL>
                    <a:lnR w="6095">
                      <a:solidFill>
                        <a:srgbClr val="000000"/>
                      </a:solidFill>
                      <a:prstDash val="solid"/>
                    </a:lnR>
                    <a:lnT w="28193">
                      <a:solidFill>
                        <a:srgbClr val="000000"/>
                      </a:solidFill>
                      <a:prstDash val="solid"/>
                    </a:lnT>
                    <a:lnB w="6095">
                      <a:solidFill>
                        <a:srgbClr val="000000"/>
                      </a:solidFill>
                      <a:prstDash val="solid"/>
                    </a:lnB>
                  </a:tcPr>
                </a:tc>
                <a:tc>
                  <a:txBody>
                    <a:bodyPr/>
                    <a:lstStyle/>
                    <a:p>
                      <a:pPr marL="0" indent="62061">
                        <a:lnSpc>
                          <a:spcPct val="100000"/>
                        </a:lnSpc>
                      </a:pPr>
                      <a:r>
                        <a:rPr lang="en-US" altLang="zh-CN" sz="1200" b="1" spc="-50" dirty="0">
                          <a:solidFill>
                            <a:srgbClr val="000000"/>
                          </a:solidFill>
                          <a:latin typeface="Times New Roman"/>
                          <a:ea typeface="Times New Roman"/>
                        </a:rPr>
                        <a:t>N/A</a:t>
                      </a:r>
                    </a:p>
                  </a:txBody>
                  <a:tcPr marL="0" marR="0" marT="0" marB="0">
                    <a:lnL w="6095">
                      <a:solidFill>
                        <a:srgbClr val="000000"/>
                      </a:solidFill>
                      <a:prstDash val="solid"/>
                    </a:lnL>
                    <a:lnR w="28193">
                      <a:solidFill>
                        <a:srgbClr val="000000"/>
                      </a:solidFill>
                      <a:prstDash val="solid"/>
                    </a:lnR>
                    <a:lnT w="28193">
                      <a:solidFill>
                        <a:srgbClr val="000000"/>
                      </a:solidFill>
                      <a:prstDash val="solid"/>
                    </a:lnT>
                    <a:lnB w="6095">
                      <a:solidFill>
                        <a:srgbClr val="000000"/>
                      </a:solidFill>
                      <a:prstDash val="solid"/>
                    </a:lnB>
                  </a:tcPr>
                </a:tc>
                <a:extLst>
                  <a:ext uri="{0D108BD9-81ED-4DB2-BD59-A6C34878D82A}">
                    <a16:rowId xmlns:a16="http://schemas.microsoft.com/office/drawing/2014/main" val="10000"/>
                  </a:ext>
                </a:extLst>
              </a:tr>
              <a:tr h="198883">
                <a:tc>
                  <a:txBody>
                    <a:bodyPr/>
                    <a:lstStyle/>
                    <a:p>
                      <a:pPr marL="0" indent="54864">
                        <a:lnSpc>
                          <a:spcPct val="95833"/>
                        </a:lnSpc>
                      </a:pPr>
                      <a:r>
                        <a:rPr lang="en-US" altLang="zh-CN" sz="1200" dirty="0">
                          <a:solidFill>
                            <a:srgbClr val="000000"/>
                          </a:solidFill>
                          <a:latin typeface="Times New Roman"/>
                          <a:ea typeface="Times New Roman"/>
                        </a:rPr>
                        <a:t>Sound</a:t>
                      </a:r>
                      <a:r>
                        <a:rPr lang="en-US" altLang="zh-CN" sz="1200" spc="-40" dirty="0">
                          <a:solidFill>
                            <a:srgbClr val="000000"/>
                          </a:solidFill>
                          <a:latin typeface="Times New Roman"/>
                          <a:cs typeface="Times New Roman"/>
                        </a:rPr>
                        <a:t> </a:t>
                      </a:r>
                      <a:r>
                        <a:rPr lang="en-US" altLang="zh-CN" sz="1200" dirty="0">
                          <a:solidFill>
                            <a:srgbClr val="000000"/>
                          </a:solidFill>
                          <a:latin typeface="Times New Roman"/>
                          <a:ea typeface="Times New Roman"/>
                        </a:rPr>
                        <a:t>signal</a:t>
                      </a:r>
                      <a:r>
                        <a:rPr lang="en-US" altLang="zh-CN" sz="1200" spc="-40" dirty="0">
                          <a:solidFill>
                            <a:srgbClr val="000000"/>
                          </a:solidFill>
                          <a:latin typeface="Times New Roman"/>
                          <a:cs typeface="Times New Roman"/>
                        </a:rPr>
                        <a:t> </a:t>
                      </a:r>
                      <a:r>
                        <a:rPr lang="en-US" altLang="zh-CN" sz="1000" dirty="0">
                          <a:solidFill>
                            <a:srgbClr val="000000"/>
                          </a:solidFill>
                          <a:latin typeface="Times New Roman"/>
                          <a:ea typeface="Times New Roman"/>
                        </a:rPr>
                        <a:t>(whistle,</a:t>
                      </a:r>
                      <a:r>
                        <a:rPr lang="en-US" altLang="zh-CN" sz="1000" spc="-35" dirty="0">
                          <a:solidFill>
                            <a:srgbClr val="000000"/>
                          </a:solidFill>
                          <a:latin typeface="Times New Roman"/>
                          <a:cs typeface="Times New Roman"/>
                        </a:rPr>
                        <a:t> </a:t>
                      </a:r>
                      <a:r>
                        <a:rPr lang="en-US" altLang="zh-CN" sz="1000" dirty="0">
                          <a:solidFill>
                            <a:srgbClr val="000000"/>
                          </a:solidFill>
                          <a:latin typeface="Times New Roman"/>
                          <a:ea typeface="Times New Roman"/>
                        </a:rPr>
                        <a:t>horn,</a:t>
                      </a:r>
                      <a:r>
                        <a:rPr lang="en-US" altLang="zh-CN" sz="1000" spc="-40" dirty="0">
                          <a:solidFill>
                            <a:srgbClr val="000000"/>
                          </a:solidFill>
                          <a:latin typeface="Times New Roman"/>
                          <a:cs typeface="Times New Roman"/>
                        </a:rPr>
                        <a:t> </a:t>
                      </a:r>
                      <a:r>
                        <a:rPr lang="en-US" altLang="zh-CN" sz="1000" dirty="0">
                          <a:solidFill>
                            <a:srgbClr val="000000"/>
                          </a:solidFill>
                          <a:latin typeface="Times New Roman"/>
                          <a:ea typeface="Times New Roman"/>
                        </a:rPr>
                        <a:t>etc)</a:t>
                      </a:r>
                    </a:p>
                  </a:txBody>
                  <a:tcPr marL="0" marR="0" marT="0" marB="0">
                    <a:lnL w="28193">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5">
                      <a:solidFill>
                        <a:srgbClr val="000000"/>
                      </a:solidFill>
                      <a:prstDash val="solid"/>
                    </a:lnT>
                    <a:lnB w="6095">
                      <a:solidFill>
                        <a:srgbClr val="000000"/>
                      </a:solidFill>
                      <a:prstDash val="solid"/>
                    </a:lnB>
                    <a:solidFill>
                      <a:srgbClr val="BEBEBE"/>
                    </a:solidFill>
                  </a:tcPr>
                </a:tc>
                <a:tc>
                  <a:txBody>
                    <a:bodyPr/>
                    <a:lstStyle/>
                    <a:p>
                      <a:pPr marL="0" indent="40737">
                        <a:lnSpc>
                          <a:spcPct val="95833"/>
                        </a:lnSpc>
                      </a:pPr>
                      <a:r>
                        <a:rPr lang="en-US" altLang="zh-CN" sz="1200" dirty="0">
                          <a:solidFill>
                            <a:srgbClr val="000000"/>
                          </a:solidFill>
                          <a:latin typeface="Times New Roman"/>
                          <a:ea typeface="Times New Roman"/>
                        </a:rPr>
                        <a:t>Dressed</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for</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immersion</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a:t>
                      </a:r>
                      <a:r>
                        <a:rPr lang="en-US" altLang="zh-CN" sz="1200" spc="-45" dirty="0">
                          <a:solidFill>
                            <a:srgbClr val="000000"/>
                          </a:solidFill>
                          <a:latin typeface="Times New Roman"/>
                          <a:cs typeface="Times New Roman"/>
                        </a:rPr>
                        <a:t> </a:t>
                      </a:r>
                      <a:r>
                        <a:rPr lang="en-US" altLang="zh-CN" sz="1200" dirty="0">
                          <a:solidFill>
                            <a:srgbClr val="000000"/>
                          </a:solidFill>
                          <a:latin typeface="Times New Roman"/>
                          <a:ea typeface="Times New Roman"/>
                        </a:rPr>
                        <a:t>helmet</a:t>
                      </a:r>
                    </a:p>
                  </a:txBody>
                  <a:tcPr marL="0" marR="0" marT="0" marB="0">
                    <a:lnL w="28194">
                      <a:solidFill>
                        <a:srgbClr val="000000"/>
                      </a:solidFill>
                      <a:prstDash val="solid"/>
                    </a:lnL>
                    <a:lnR w="6096">
                      <a:solidFill>
                        <a:srgbClr val="000000"/>
                      </a:solidFill>
                      <a:prstDash val="solid"/>
                    </a:lnR>
                    <a:lnT w="6095">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1"/>
                  </a:ext>
                </a:extLst>
              </a:tr>
              <a:tr h="199719">
                <a:tc>
                  <a:txBody>
                    <a:bodyPr/>
                    <a:lstStyle/>
                    <a:p>
                      <a:pPr marL="0" indent="54864">
                        <a:lnSpc>
                          <a:spcPct val="96249"/>
                        </a:lnSpc>
                      </a:pPr>
                      <a:r>
                        <a:rPr lang="en-US" altLang="zh-CN" sz="1200" spc="-10" dirty="0">
                          <a:solidFill>
                            <a:srgbClr val="000000"/>
                          </a:solidFill>
                          <a:latin typeface="Times New Roman"/>
                          <a:ea typeface="Times New Roman"/>
                        </a:rPr>
                        <a:t>Life</a:t>
                      </a:r>
                      <a:r>
                        <a:rPr lang="en-US" altLang="zh-CN" sz="1200" spc="-5" dirty="0">
                          <a:solidFill>
                            <a:srgbClr val="000000"/>
                          </a:solidFill>
                          <a:latin typeface="Times New Roman"/>
                          <a:cs typeface="Times New Roman"/>
                        </a:rPr>
                        <a:t> </a:t>
                      </a:r>
                      <a:r>
                        <a:rPr lang="en-US" altLang="zh-CN" sz="1200" spc="-10" dirty="0">
                          <a:solidFill>
                            <a:srgbClr val="000000"/>
                          </a:solidFill>
                          <a:latin typeface="Times New Roman"/>
                          <a:ea typeface="Times New Roman"/>
                        </a:rPr>
                        <a:t>jacket(s)</a:t>
                      </a:r>
                    </a:p>
                  </a:txBody>
                  <a:tcPr marL="0" marR="0" marT="0" marB="0">
                    <a:lnL w="28193">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5">
                      <a:solidFill>
                        <a:srgbClr val="000000"/>
                      </a:solidFill>
                      <a:prstDash val="solid"/>
                    </a:lnT>
                    <a:lnB w="6096">
                      <a:solidFill>
                        <a:srgbClr val="000000"/>
                      </a:solidFill>
                      <a:prstDash val="solid"/>
                    </a:lnB>
                    <a:solidFill>
                      <a:srgbClr val="BEBEBE"/>
                    </a:solidFill>
                  </a:tcPr>
                </a:tc>
                <a:tc>
                  <a:txBody>
                    <a:bodyPr/>
                    <a:lstStyle/>
                    <a:p>
                      <a:pPr marL="0" indent="40828">
                        <a:lnSpc>
                          <a:spcPct val="96249"/>
                        </a:lnSpc>
                      </a:pPr>
                      <a:r>
                        <a:rPr lang="en-US" altLang="zh-CN" sz="1200" dirty="0">
                          <a:solidFill>
                            <a:srgbClr val="000000"/>
                          </a:solidFill>
                          <a:latin typeface="Times New Roman"/>
                          <a:ea typeface="Times New Roman"/>
                        </a:rPr>
                        <a:t>Personal</a:t>
                      </a:r>
                      <a:r>
                        <a:rPr lang="en-US" altLang="zh-CN" sz="1200" spc="-45" dirty="0">
                          <a:solidFill>
                            <a:srgbClr val="000000"/>
                          </a:solidFill>
                          <a:latin typeface="Times New Roman"/>
                          <a:cs typeface="Times New Roman"/>
                        </a:rPr>
                        <a:t> </a:t>
                      </a:r>
                      <a:r>
                        <a:rPr lang="en-US" altLang="zh-CN" sz="1200" dirty="0">
                          <a:solidFill>
                            <a:srgbClr val="000000"/>
                          </a:solidFill>
                          <a:latin typeface="Times New Roman"/>
                          <a:ea typeface="Times New Roman"/>
                        </a:rPr>
                        <a:t>ID</a:t>
                      </a:r>
                      <a:r>
                        <a:rPr lang="en-US" altLang="zh-CN" sz="1200" spc="-50" dirty="0">
                          <a:solidFill>
                            <a:srgbClr val="000000"/>
                          </a:solidFill>
                          <a:latin typeface="Times New Roman"/>
                          <a:cs typeface="Times New Roman"/>
                        </a:rPr>
                        <a:t> </a:t>
                      </a:r>
                      <a:r>
                        <a:rPr lang="en-US" altLang="zh-CN" sz="1200" dirty="0">
                          <a:solidFill>
                            <a:srgbClr val="000000"/>
                          </a:solidFill>
                          <a:latin typeface="Times New Roman"/>
                          <a:ea typeface="Times New Roman"/>
                        </a:rPr>
                        <a:t>on</a:t>
                      </a:r>
                      <a:r>
                        <a:rPr lang="en-US" altLang="zh-CN" sz="1200" spc="-55" dirty="0">
                          <a:solidFill>
                            <a:srgbClr val="000000"/>
                          </a:solidFill>
                          <a:latin typeface="Times New Roman"/>
                          <a:cs typeface="Times New Roman"/>
                        </a:rPr>
                        <a:t> </a:t>
                      </a:r>
                      <a:r>
                        <a:rPr lang="en-US" altLang="zh-CN" sz="1200" dirty="0">
                          <a:solidFill>
                            <a:srgbClr val="000000"/>
                          </a:solidFill>
                          <a:latin typeface="Times New Roman"/>
                          <a:ea typeface="Times New Roman"/>
                        </a:rPr>
                        <a:t>operator</a:t>
                      </a:r>
                    </a:p>
                  </a:txBody>
                  <a:tcPr marL="0" marR="0" marT="0" marB="0">
                    <a:lnL w="28194">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2"/>
                  </a:ext>
                </a:extLst>
              </a:tr>
              <a:tr h="198884">
                <a:tc>
                  <a:txBody>
                    <a:bodyPr/>
                    <a:lstStyle/>
                    <a:p>
                      <a:pPr marL="0" indent="54864">
                        <a:lnSpc>
                          <a:spcPct val="95833"/>
                        </a:lnSpc>
                      </a:pPr>
                      <a:r>
                        <a:rPr lang="en-US" altLang="zh-CN" sz="1200" dirty="0">
                          <a:solidFill>
                            <a:srgbClr val="000000"/>
                          </a:solidFill>
                          <a:latin typeface="Times New Roman"/>
                          <a:ea typeface="Times New Roman"/>
                        </a:rPr>
                        <a:t>Overall</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Vessel</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Condition:</a:t>
                      </a:r>
                      <a:r>
                        <a:rPr lang="en-US" altLang="zh-CN" sz="1200" spc="-40" dirty="0">
                          <a:solidFill>
                            <a:srgbClr val="000000"/>
                          </a:solidFill>
                          <a:latin typeface="Times New Roman"/>
                          <a:cs typeface="Times New Roman"/>
                        </a:rPr>
                        <a:t> </a:t>
                      </a:r>
                      <a:r>
                        <a:rPr lang="en-US" altLang="zh-CN" sz="900" b="1" dirty="0">
                          <a:solidFill>
                            <a:srgbClr val="000000"/>
                          </a:solidFill>
                          <a:latin typeface="Times New Roman"/>
                          <a:ea typeface="Times New Roman"/>
                        </a:rPr>
                        <a:t>as</a:t>
                      </a:r>
                      <a:r>
                        <a:rPr lang="en-US" altLang="zh-CN" sz="900" b="1" spc="-30" dirty="0">
                          <a:solidFill>
                            <a:srgbClr val="000000"/>
                          </a:solidFill>
                          <a:latin typeface="Times New Roman"/>
                          <a:cs typeface="Times New Roman"/>
                        </a:rPr>
                        <a:t> </a:t>
                      </a:r>
                      <a:r>
                        <a:rPr lang="en-US" altLang="zh-CN" sz="900" b="1" dirty="0">
                          <a:solidFill>
                            <a:srgbClr val="000000"/>
                          </a:solidFill>
                          <a:latin typeface="Times New Roman"/>
                          <a:ea typeface="Times New Roman"/>
                        </a:rPr>
                        <a:t>applies</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6">
                      <a:solidFill>
                        <a:srgbClr val="000000"/>
                      </a:solidFill>
                      <a:prstDash val="solid"/>
                    </a:lnB>
                    <a:solidFill>
                      <a:srgbClr val="BEBEBE"/>
                    </a:solidFill>
                  </a:tcPr>
                </a:tc>
                <a:tc>
                  <a:txBody>
                    <a:bodyPr/>
                    <a:lstStyle/>
                    <a:p>
                      <a:pPr marL="0" indent="40767">
                        <a:lnSpc>
                          <a:spcPct val="95833"/>
                        </a:lnSpc>
                      </a:pPr>
                      <a:r>
                        <a:rPr lang="en-US" altLang="zh-CN" sz="1200" dirty="0">
                          <a:solidFill>
                            <a:srgbClr val="000000"/>
                          </a:solidFill>
                          <a:latin typeface="Times New Roman"/>
                          <a:ea typeface="Times New Roman"/>
                        </a:rPr>
                        <a:t>Float</a:t>
                      </a:r>
                      <a:r>
                        <a:rPr lang="en-US" altLang="zh-CN" sz="1200" spc="-25" dirty="0">
                          <a:solidFill>
                            <a:srgbClr val="000000"/>
                          </a:solidFill>
                          <a:latin typeface="Times New Roman"/>
                          <a:cs typeface="Times New Roman"/>
                        </a:rPr>
                        <a:t> </a:t>
                      </a:r>
                      <a:r>
                        <a:rPr lang="en-US" altLang="zh-CN" sz="1200" dirty="0">
                          <a:solidFill>
                            <a:srgbClr val="000000"/>
                          </a:solidFill>
                          <a:latin typeface="Times New Roman"/>
                          <a:ea typeface="Times New Roman"/>
                        </a:rPr>
                        <a:t>plan</a:t>
                      </a:r>
                      <a:r>
                        <a:rPr lang="en-US" altLang="zh-CN" sz="1200" spc="-30" dirty="0">
                          <a:solidFill>
                            <a:srgbClr val="000000"/>
                          </a:solidFill>
                          <a:latin typeface="Times New Roman"/>
                          <a:cs typeface="Times New Roman"/>
                        </a:rPr>
                        <a:t> </a:t>
                      </a:r>
                      <a:r>
                        <a:rPr lang="en-US" altLang="zh-CN" sz="1200" dirty="0">
                          <a:solidFill>
                            <a:srgbClr val="000000"/>
                          </a:solidFill>
                          <a:latin typeface="Times New Roman"/>
                          <a:ea typeface="Times New Roman"/>
                        </a:rPr>
                        <a:t>with</a:t>
                      </a:r>
                      <a:r>
                        <a:rPr lang="en-US" altLang="zh-CN" sz="1200" spc="-30" dirty="0">
                          <a:solidFill>
                            <a:srgbClr val="000000"/>
                          </a:solidFill>
                          <a:latin typeface="Times New Roman"/>
                          <a:cs typeface="Times New Roman"/>
                        </a:rPr>
                        <a:t> </a:t>
                      </a:r>
                      <a:r>
                        <a:rPr lang="en-US" altLang="zh-CN" sz="1200" dirty="0">
                          <a:solidFill>
                            <a:srgbClr val="000000"/>
                          </a:solidFill>
                          <a:latin typeface="Times New Roman"/>
                          <a:ea typeface="Times New Roman"/>
                        </a:rPr>
                        <a:t>someone</a:t>
                      </a:r>
                      <a:r>
                        <a:rPr lang="en-US" altLang="zh-CN" sz="1200" spc="-30" dirty="0">
                          <a:solidFill>
                            <a:srgbClr val="000000"/>
                          </a:solidFill>
                          <a:latin typeface="Times New Roman"/>
                          <a:cs typeface="Times New Roman"/>
                        </a:rPr>
                        <a:t> </a:t>
                      </a:r>
                      <a:r>
                        <a:rPr lang="en-US" altLang="zh-CN" sz="1200" dirty="0">
                          <a:solidFill>
                            <a:srgbClr val="000000"/>
                          </a:solidFill>
                          <a:latin typeface="Times New Roman"/>
                          <a:ea typeface="Times New Roman"/>
                        </a:rPr>
                        <a:t>on</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shore</a:t>
                      </a:r>
                    </a:p>
                  </a:txBody>
                  <a:tcPr marL="0" marR="0" marT="0" marB="0">
                    <a:lnL w="28194">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3"/>
                  </a:ext>
                </a:extLst>
              </a:tr>
              <a:tr h="216432">
                <a:tc>
                  <a:txBody>
                    <a:bodyPr/>
                    <a:lstStyle/>
                    <a:p>
                      <a:pPr marL="0" indent="169164">
                        <a:lnSpc>
                          <a:spcPct val="100000"/>
                        </a:lnSpc>
                        <a:tabLst>
                          <a:tab pos="466323" algn="l"/>
                        </a:tabLst>
                      </a:pPr>
                      <a:r>
                        <a:rPr lang="en-US" altLang="zh-CN" sz="1100" spc="-5" dirty="0">
                          <a:solidFill>
                            <a:srgbClr val="000000"/>
                          </a:solidFill>
                          <a:latin typeface="Times New Roman"/>
                          <a:ea typeface="Times New Roman"/>
                        </a:rPr>
                        <a:t>a.	</a:t>
                      </a:r>
                      <a:r>
                        <a:rPr lang="en-US" altLang="zh-CN" sz="1100" dirty="0">
                          <a:solidFill>
                            <a:srgbClr val="000000"/>
                          </a:solidFill>
                          <a:latin typeface="Times New Roman"/>
                          <a:ea typeface="Times New Roman"/>
                        </a:rPr>
                        <a:t>Hull</a:t>
                      </a:r>
                      <a:r>
                        <a:rPr lang="en-US" altLang="zh-CN" sz="1100" dirty="0">
                          <a:solidFill>
                            <a:srgbClr val="000000"/>
                          </a:solidFill>
                          <a:latin typeface="Times New Roman"/>
                          <a:cs typeface="Times New Roman"/>
                        </a:rPr>
                        <a:t> </a:t>
                      </a:r>
                      <a:r>
                        <a:rPr lang="en-US" altLang="zh-CN" sz="1100" dirty="0">
                          <a:solidFill>
                            <a:srgbClr val="000000"/>
                          </a:solidFill>
                          <a:latin typeface="Times New Roman"/>
                          <a:ea typeface="Times New Roman"/>
                        </a:rPr>
                        <a:t>&amp;</a:t>
                      </a:r>
                      <a:r>
                        <a:rPr lang="en-US" altLang="zh-CN" sz="1100" dirty="0">
                          <a:solidFill>
                            <a:srgbClr val="000000"/>
                          </a:solidFill>
                          <a:latin typeface="Times New Roman"/>
                          <a:cs typeface="Times New Roman"/>
                        </a:rPr>
                        <a:t> </a:t>
                      </a:r>
                      <a:r>
                        <a:rPr lang="en-US" altLang="zh-CN" sz="1100" dirty="0">
                          <a:solidFill>
                            <a:srgbClr val="000000"/>
                          </a:solidFill>
                          <a:latin typeface="Times New Roman"/>
                          <a:ea typeface="Times New Roman"/>
                        </a:rPr>
                        <a:t>deck</a:t>
                      </a:r>
                      <a:r>
                        <a:rPr lang="en-US" altLang="zh-CN" sz="1100" spc="-40" dirty="0">
                          <a:solidFill>
                            <a:srgbClr val="000000"/>
                          </a:solidFill>
                          <a:latin typeface="Times New Roman"/>
                          <a:cs typeface="Times New Roman"/>
                        </a:rPr>
                        <a:t> </a:t>
                      </a:r>
                      <a:r>
                        <a:rPr lang="en-US" altLang="zh-CN" sz="1100" dirty="0">
                          <a:solidFill>
                            <a:srgbClr val="000000"/>
                          </a:solidFill>
                          <a:latin typeface="Times New Roman"/>
                          <a:ea typeface="Times New Roman"/>
                        </a:rPr>
                        <a:t>sound</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6">
                      <a:solidFill>
                        <a:srgbClr val="000000"/>
                      </a:solidFill>
                      <a:prstDash val="solid"/>
                    </a:lnB>
                  </a:tcPr>
                </a:tc>
                <a:tc>
                  <a:txBody>
                    <a:bodyPr/>
                    <a:lstStyle/>
                    <a:p>
                      <a:pPr marL="0" indent="40767">
                        <a:lnSpc>
                          <a:spcPct val="100000"/>
                        </a:lnSpc>
                      </a:pPr>
                      <a:r>
                        <a:rPr lang="en-US" altLang="zh-CN" sz="1100" dirty="0">
                          <a:solidFill>
                            <a:srgbClr val="000000"/>
                          </a:solidFill>
                          <a:latin typeface="Times New Roman"/>
                          <a:ea typeface="Times New Roman"/>
                        </a:rPr>
                        <a:t>Adequate</a:t>
                      </a:r>
                      <a:r>
                        <a:rPr lang="en-US" altLang="zh-CN" sz="1100" spc="-20" dirty="0">
                          <a:solidFill>
                            <a:srgbClr val="000000"/>
                          </a:solidFill>
                          <a:latin typeface="Times New Roman"/>
                          <a:cs typeface="Times New Roman"/>
                        </a:rPr>
                        <a:t> </a:t>
                      </a:r>
                      <a:r>
                        <a:rPr lang="en-US" altLang="zh-CN" sz="1100" dirty="0">
                          <a:solidFill>
                            <a:srgbClr val="000000"/>
                          </a:solidFill>
                          <a:latin typeface="Times New Roman"/>
                          <a:ea typeface="Times New Roman"/>
                        </a:rPr>
                        <a:t>food</a:t>
                      </a:r>
                      <a:r>
                        <a:rPr lang="en-US" altLang="zh-CN" sz="1100" spc="-20" dirty="0">
                          <a:solidFill>
                            <a:srgbClr val="000000"/>
                          </a:solidFill>
                          <a:latin typeface="Times New Roman"/>
                          <a:cs typeface="Times New Roman"/>
                        </a:rPr>
                        <a:t> </a:t>
                      </a:r>
                      <a:r>
                        <a:rPr lang="en-US" altLang="zh-CN" sz="1100" dirty="0">
                          <a:solidFill>
                            <a:srgbClr val="000000"/>
                          </a:solidFill>
                          <a:latin typeface="Times New Roman"/>
                          <a:ea typeface="Times New Roman"/>
                        </a:rPr>
                        <a:t>and</a:t>
                      </a:r>
                      <a:r>
                        <a:rPr lang="en-US" altLang="zh-CN" sz="1100" spc="-25" dirty="0">
                          <a:solidFill>
                            <a:srgbClr val="000000"/>
                          </a:solidFill>
                          <a:latin typeface="Times New Roman"/>
                          <a:cs typeface="Times New Roman"/>
                        </a:rPr>
                        <a:t> </a:t>
                      </a:r>
                      <a:r>
                        <a:rPr lang="en-US" altLang="zh-CN" sz="1100" dirty="0">
                          <a:solidFill>
                            <a:srgbClr val="000000"/>
                          </a:solidFill>
                          <a:latin typeface="Times New Roman"/>
                          <a:ea typeface="Times New Roman"/>
                        </a:rPr>
                        <a:t>water</a:t>
                      </a:r>
                      <a:r>
                        <a:rPr lang="en-US" altLang="zh-CN" sz="1100" spc="-20" dirty="0">
                          <a:solidFill>
                            <a:srgbClr val="000000"/>
                          </a:solidFill>
                          <a:latin typeface="Times New Roman"/>
                          <a:cs typeface="Times New Roman"/>
                        </a:rPr>
                        <a:t> </a:t>
                      </a:r>
                      <a:r>
                        <a:rPr lang="en-US" altLang="zh-CN" sz="1100" dirty="0">
                          <a:solidFill>
                            <a:srgbClr val="000000"/>
                          </a:solidFill>
                          <a:latin typeface="Times New Roman"/>
                          <a:ea typeface="Times New Roman"/>
                        </a:rPr>
                        <a:t>/</a:t>
                      </a:r>
                      <a:r>
                        <a:rPr lang="en-US" altLang="zh-CN" sz="1100" spc="-25" dirty="0">
                          <a:solidFill>
                            <a:srgbClr val="000000"/>
                          </a:solidFill>
                          <a:latin typeface="Times New Roman"/>
                          <a:cs typeface="Times New Roman"/>
                        </a:rPr>
                        <a:t> </a:t>
                      </a:r>
                      <a:r>
                        <a:rPr lang="en-US" altLang="zh-CN" sz="1100" dirty="0">
                          <a:solidFill>
                            <a:srgbClr val="000000"/>
                          </a:solidFill>
                          <a:latin typeface="Times New Roman"/>
                          <a:ea typeface="Times New Roman"/>
                        </a:rPr>
                        <a:t>Sun</a:t>
                      </a:r>
                      <a:r>
                        <a:rPr lang="en-US" altLang="zh-CN" sz="1100" spc="-25" dirty="0">
                          <a:solidFill>
                            <a:srgbClr val="000000"/>
                          </a:solidFill>
                          <a:latin typeface="Times New Roman"/>
                          <a:cs typeface="Times New Roman"/>
                        </a:rPr>
                        <a:t> </a:t>
                      </a:r>
                      <a:r>
                        <a:rPr lang="en-US" altLang="zh-CN" sz="1100" dirty="0">
                          <a:solidFill>
                            <a:srgbClr val="000000"/>
                          </a:solidFill>
                          <a:latin typeface="Times New Roman"/>
                          <a:ea typeface="Times New Roman"/>
                        </a:rPr>
                        <a:t>Protection</a:t>
                      </a:r>
                    </a:p>
                  </a:txBody>
                  <a:tcPr marL="0" marR="0" marT="0" marB="0">
                    <a:lnL w="28194">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4"/>
                  </a:ext>
                </a:extLst>
              </a:tr>
              <a:tr h="198884">
                <a:tc>
                  <a:txBody>
                    <a:bodyPr/>
                    <a:lstStyle/>
                    <a:p>
                      <a:pPr marL="0" indent="169164">
                        <a:lnSpc>
                          <a:spcPct val="100000"/>
                        </a:lnSpc>
                        <a:tabLst>
                          <a:tab pos="466323" algn="l"/>
                        </a:tabLst>
                      </a:pPr>
                      <a:r>
                        <a:rPr lang="en-US" altLang="zh-CN" sz="1100" dirty="0">
                          <a:solidFill>
                            <a:srgbClr val="000000"/>
                          </a:solidFill>
                          <a:latin typeface="Times New Roman"/>
                          <a:ea typeface="Times New Roman"/>
                        </a:rPr>
                        <a:t>b.	Hatch</a:t>
                      </a:r>
                      <a:r>
                        <a:rPr lang="en-US" altLang="zh-CN" sz="1100" dirty="0">
                          <a:solidFill>
                            <a:srgbClr val="000000"/>
                          </a:solidFill>
                          <a:latin typeface="Times New Roman"/>
                          <a:cs typeface="Times New Roman"/>
                        </a:rPr>
                        <a:t> </a:t>
                      </a:r>
                      <a:r>
                        <a:rPr lang="en-US" altLang="zh-CN" sz="1100" dirty="0">
                          <a:solidFill>
                            <a:srgbClr val="000000"/>
                          </a:solidFill>
                          <a:latin typeface="Times New Roman"/>
                          <a:ea typeface="Times New Roman"/>
                        </a:rPr>
                        <a:t>covers</a:t>
                      </a:r>
                      <a:r>
                        <a:rPr lang="en-US" altLang="zh-CN" sz="1100" dirty="0">
                          <a:solidFill>
                            <a:srgbClr val="000000"/>
                          </a:solidFill>
                          <a:latin typeface="Times New Roman"/>
                          <a:cs typeface="Times New Roman"/>
                        </a:rPr>
                        <a:t> </a:t>
                      </a:r>
                      <a:r>
                        <a:rPr lang="en-US" altLang="zh-CN" sz="1000" dirty="0">
                          <a:solidFill>
                            <a:srgbClr val="000000"/>
                          </a:solidFill>
                          <a:latin typeface="Times New Roman"/>
                          <a:ea typeface="Times New Roman"/>
                        </a:rPr>
                        <a:t>(good</a:t>
                      </a:r>
                      <a:r>
                        <a:rPr lang="en-US" altLang="zh-CN" sz="1000" spc="-35" dirty="0">
                          <a:solidFill>
                            <a:srgbClr val="000000"/>
                          </a:solidFill>
                          <a:latin typeface="Times New Roman"/>
                          <a:cs typeface="Times New Roman"/>
                        </a:rPr>
                        <a:t> </a:t>
                      </a:r>
                      <a:r>
                        <a:rPr lang="en-US" altLang="zh-CN" sz="1000" dirty="0">
                          <a:solidFill>
                            <a:srgbClr val="000000"/>
                          </a:solidFill>
                          <a:latin typeface="Times New Roman"/>
                          <a:ea typeface="Times New Roman"/>
                        </a:rPr>
                        <a:t>condition/secure)</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6">
                      <a:solidFill>
                        <a:srgbClr val="000000"/>
                      </a:solidFill>
                      <a:prstDash val="solid"/>
                    </a:lnB>
                  </a:tcPr>
                </a:tc>
                <a:tc>
                  <a:txBody>
                    <a:bodyPr/>
                    <a:lstStyle/>
                    <a:p>
                      <a:pPr marL="0" indent="40767">
                        <a:lnSpc>
                          <a:spcPct val="95416"/>
                        </a:lnSpc>
                      </a:pPr>
                      <a:r>
                        <a:rPr lang="en-US" altLang="zh-CN" sz="1200" dirty="0">
                          <a:solidFill>
                            <a:srgbClr val="000000"/>
                          </a:solidFill>
                          <a:latin typeface="Times New Roman"/>
                          <a:ea typeface="Times New Roman"/>
                        </a:rPr>
                        <a:t>Assess</a:t>
                      </a:r>
                      <a:r>
                        <a:rPr lang="en-US" altLang="zh-CN" sz="1200" spc="-25" dirty="0">
                          <a:solidFill>
                            <a:srgbClr val="000000"/>
                          </a:solidFill>
                          <a:latin typeface="Times New Roman"/>
                          <a:cs typeface="Times New Roman"/>
                        </a:rPr>
                        <a:t> </a:t>
                      </a:r>
                      <a:r>
                        <a:rPr lang="en-US" altLang="zh-CN" sz="1200" dirty="0">
                          <a:solidFill>
                            <a:srgbClr val="000000"/>
                          </a:solidFill>
                          <a:latin typeface="Times New Roman"/>
                          <a:ea typeface="Times New Roman"/>
                        </a:rPr>
                        <a:t>the</a:t>
                      </a:r>
                      <a:r>
                        <a:rPr lang="en-US" altLang="zh-CN" sz="1200" spc="-30" dirty="0">
                          <a:solidFill>
                            <a:srgbClr val="000000"/>
                          </a:solidFill>
                          <a:latin typeface="Times New Roman"/>
                          <a:cs typeface="Times New Roman"/>
                        </a:rPr>
                        <a:t> </a:t>
                      </a:r>
                      <a:r>
                        <a:rPr lang="en-US" altLang="zh-CN" sz="1200" dirty="0">
                          <a:solidFill>
                            <a:srgbClr val="000000"/>
                          </a:solidFill>
                          <a:latin typeface="Times New Roman"/>
                          <a:ea typeface="Times New Roman"/>
                        </a:rPr>
                        <a:t>risk</a:t>
                      </a:r>
                      <a:r>
                        <a:rPr lang="en-US" altLang="zh-CN" sz="1200" spc="-30" dirty="0">
                          <a:solidFill>
                            <a:srgbClr val="000000"/>
                          </a:solidFill>
                          <a:latin typeface="Times New Roman"/>
                          <a:cs typeface="Times New Roman"/>
                        </a:rPr>
                        <a:t> </a:t>
                      </a:r>
                      <a:r>
                        <a:rPr lang="en-US" altLang="zh-CN" sz="1200" dirty="0">
                          <a:solidFill>
                            <a:srgbClr val="000000"/>
                          </a:solidFill>
                          <a:latin typeface="Times New Roman"/>
                          <a:ea typeface="Times New Roman"/>
                        </a:rPr>
                        <a:t>/</a:t>
                      </a:r>
                      <a:r>
                        <a:rPr lang="en-US" altLang="zh-CN" sz="1200" spc="-25" dirty="0">
                          <a:solidFill>
                            <a:srgbClr val="000000"/>
                          </a:solidFill>
                          <a:latin typeface="Times New Roman"/>
                          <a:cs typeface="Times New Roman"/>
                        </a:rPr>
                        <a:t> </a:t>
                      </a:r>
                      <a:r>
                        <a:rPr lang="en-US" altLang="zh-CN" sz="1200" dirty="0">
                          <a:solidFill>
                            <a:srgbClr val="000000"/>
                          </a:solidFill>
                          <a:latin typeface="Times New Roman"/>
                          <a:ea typeface="Times New Roman"/>
                        </a:rPr>
                        <a:t>good</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awareness</a:t>
                      </a:r>
                    </a:p>
                  </a:txBody>
                  <a:tcPr marL="0" marR="0" marT="0" marB="0">
                    <a:lnL w="28194">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5"/>
                  </a:ext>
                </a:extLst>
              </a:tr>
              <a:tr h="199719">
                <a:tc>
                  <a:txBody>
                    <a:bodyPr/>
                    <a:lstStyle/>
                    <a:p>
                      <a:pPr marL="0" indent="169164">
                        <a:lnSpc>
                          <a:spcPct val="100000"/>
                        </a:lnSpc>
                        <a:tabLst>
                          <a:tab pos="466323" algn="l"/>
                        </a:tabLst>
                      </a:pPr>
                      <a:r>
                        <a:rPr lang="en-US" altLang="zh-CN" sz="1100" spc="-5" dirty="0">
                          <a:solidFill>
                            <a:srgbClr val="000000"/>
                          </a:solidFill>
                          <a:latin typeface="Times New Roman"/>
                          <a:ea typeface="Times New Roman"/>
                        </a:rPr>
                        <a:t>c.	</a:t>
                      </a:r>
                      <a:r>
                        <a:rPr lang="en-US" altLang="zh-CN" sz="1100" dirty="0">
                          <a:solidFill>
                            <a:srgbClr val="000000"/>
                          </a:solidFill>
                          <a:latin typeface="Times New Roman"/>
                          <a:ea typeface="Times New Roman"/>
                        </a:rPr>
                        <a:t>Deck</a:t>
                      </a:r>
                      <a:r>
                        <a:rPr lang="en-US" altLang="zh-CN" sz="1100" dirty="0">
                          <a:solidFill>
                            <a:srgbClr val="000000"/>
                          </a:solidFill>
                          <a:latin typeface="Times New Roman"/>
                          <a:cs typeface="Times New Roman"/>
                        </a:rPr>
                        <a:t> </a:t>
                      </a:r>
                      <a:r>
                        <a:rPr lang="en-US" altLang="zh-CN" sz="1100" dirty="0">
                          <a:solidFill>
                            <a:srgbClr val="000000"/>
                          </a:solidFill>
                          <a:latin typeface="Times New Roman"/>
                          <a:ea typeface="Times New Roman"/>
                        </a:rPr>
                        <a:t>lines</a:t>
                      </a:r>
                      <a:r>
                        <a:rPr lang="en-US" altLang="zh-CN" sz="1100" dirty="0">
                          <a:solidFill>
                            <a:srgbClr val="000000"/>
                          </a:solidFill>
                          <a:latin typeface="Times New Roman"/>
                          <a:cs typeface="Times New Roman"/>
                        </a:rPr>
                        <a:t> </a:t>
                      </a:r>
                      <a:r>
                        <a:rPr lang="en-US" altLang="zh-CN" sz="1100" dirty="0">
                          <a:solidFill>
                            <a:srgbClr val="000000"/>
                          </a:solidFill>
                          <a:latin typeface="Times New Roman"/>
                          <a:ea typeface="Times New Roman"/>
                        </a:rPr>
                        <a:t>&amp;</a:t>
                      </a:r>
                      <a:r>
                        <a:rPr lang="en-US" altLang="zh-CN" sz="1100" dirty="0">
                          <a:solidFill>
                            <a:srgbClr val="000000"/>
                          </a:solidFill>
                          <a:latin typeface="Times New Roman"/>
                          <a:cs typeface="Times New Roman"/>
                        </a:rPr>
                        <a:t> </a:t>
                      </a:r>
                      <a:r>
                        <a:rPr lang="en-US" altLang="zh-CN" sz="1100" dirty="0">
                          <a:solidFill>
                            <a:srgbClr val="000000"/>
                          </a:solidFill>
                          <a:latin typeface="Times New Roman"/>
                          <a:ea typeface="Times New Roman"/>
                        </a:rPr>
                        <a:t>Bungee</a:t>
                      </a:r>
                      <a:r>
                        <a:rPr lang="en-US" altLang="zh-CN" sz="1100" spc="-50" dirty="0">
                          <a:solidFill>
                            <a:srgbClr val="000000"/>
                          </a:solidFill>
                          <a:latin typeface="Times New Roman"/>
                          <a:cs typeface="Times New Roman"/>
                        </a:rPr>
                        <a:t> </a:t>
                      </a:r>
                      <a:r>
                        <a:rPr lang="en-US" altLang="zh-CN" sz="1100" dirty="0">
                          <a:solidFill>
                            <a:srgbClr val="000000"/>
                          </a:solidFill>
                          <a:latin typeface="Times New Roman"/>
                          <a:ea typeface="Times New Roman"/>
                        </a:rPr>
                        <a:t>Cords</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6">
                      <a:solidFill>
                        <a:srgbClr val="000000"/>
                      </a:solidFill>
                      <a:prstDash val="solid"/>
                    </a:lnB>
                  </a:tcPr>
                </a:tc>
                <a:tc>
                  <a:txBody>
                    <a:bodyPr/>
                    <a:lstStyle/>
                    <a:p>
                      <a:pPr marL="0" indent="40767">
                        <a:lnSpc>
                          <a:spcPct val="95833"/>
                        </a:lnSpc>
                      </a:pPr>
                      <a:r>
                        <a:rPr lang="en-US" altLang="zh-CN" sz="1200" dirty="0">
                          <a:solidFill>
                            <a:srgbClr val="000000"/>
                          </a:solidFill>
                          <a:latin typeface="Times New Roman"/>
                          <a:ea typeface="Times New Roman"/>
                        </a:rPr>
                        <a:t>High</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visibility</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clothing,</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gear,</a:t>
                      </a:r>
                      <a:r>
                        <a:rPr lang="en-US" altLang="zh-CN" sz="1200" spc="-40" dirty="0">
                          <a:solidFill>
                            <a:srgbClr val="000000"/>
                          </a:solidFill>
                          <a:latin typeface="Times New Roman"/>
                          <a:cs typeface="Times New Roman"/>
                        </a:rPr>
                        <a:t> </a:t>
                      </a:r>
                      <a:r>
                        <a:rPr lang="en-US" altLang="zh-CN" sz="1200" dirty="0">
                          <a:solidFill>
                            <a:srgbClr val="000000"/>
                          </a:solidFill>
                          <a:latin typeface="Times New Roman"/>
                          <a:ea typeface="Times New Roman"/>
                        </a:rPr>
                        <a:t>etc.</a:t>
                      </a:r>
                    </a:p>
                  </a:txBody>
                  <a:tcPr marL="0" marR="0" marT="0" marB="0">
                    <a:lnL w="28194">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6"/>
                  </a:ext>
                </a:extLst>
              </a:tr>
              <a:tr h="198883">
                <a:tc>
                  <a:txBody>
                    <a:bodyPr/>
                    <a:lstStyle/>
                    <a:p>
                      <a:pPr marL="0" indent="169164">
                        <a:lnSpc>
                          <a:spcPct val="100000"/>
                        </a:lnSpc>
                        <a:tabLst>
                          <a:tab pos="466323" algn="l"/>
                        </a:tabLst>
                      </a:pPr>
                      <a:r>
                        <a:rPr lang="en-US" altLang="zh-CN" sz="1100" dirty="0">
                          <a:solidFill>
                            <a:srgbClr val="000000"/>
                          </a:solidFill>
                          <a:latin typeface="Times New Roman"/>
                          <a:ea typeface="Times New Roman"/>
                        </a:rPr>
                        <a:t>d.	Hardware</a:t>
                      </a:r>
                      <a:r>
                        <a:rPr lang="en-US" altLang="zh-CN" sz="1100" dirty="0">
                          <a:solidFill>
                            <a:srgbClr val="000000"/>
                          </a:solidFill>
                          <a:latin typeface="Times New Roman"/>
                          <a:cs typeface="Times New Roman"/>
                        </a:rPr>
                        <a:t> </a:t>
                      </a:r>
                      <a:r>
                        <a:rPr lang="en-US" altLang="zh-CN" sz="1100" dirty="0">
                          <a:solidFill>
                            <a:srgbClr val="000000"/>
                          </a:solidFill>
                          <a:latin typeface="Times New Roman"/>
                          <a:ea typeface="Times New Roman"/>
                        </a:rPr>
                        <a:t>secure</a:t>
                      </a:r>
                      <a:r>
                        <a:rPr lang="en-US" altLang="zh-CN" sz="1100" dirty="0">
                          <a:solidFill>
                            <a:srgbClr val="000000"/>
                          </a:solidFill>
                          <a:latin typeface="Times New Roman"/>
                          <a:cs typeface="Times New Roman"/>
                        </a:rPr>
                        <a:t> </a:t>
                      </a:r>
                      <a:r>
                        <a:rPr lang="en-US" altLang="zh-CN" sz="1000" dirty="0">
                          <a:solidFill>
                            <a:srgbClr val="000000"/>
                          </a:solidFill>
                          <a:latin typeface="Times New Roman"/>
                          <a:ea typeface="Times New Roman"/>
                        </a:rPr>
                        <a:t>(in</a:t>
                      </a:r>
                      <a:r>
                        <a:rPr lang="en-US" altLang="zh-CN" sz="1000" dirty="0">
                          <a:solidFill>
                            <a:srgbClr val="000000"/>
                          </a:solidFill>
                          <a:latin typeface="Times New Roman"/>
                          <a:cs typeface="Times New Roman"/>
                        </a:rPr>
                        <a:t> </a:t>
                      </a:r>
                      <a:r>
                        <a:rPr lang="en-US" altLang="zh-CN" sz="1000" dirty="0">
                          <a:solidFill>
                            <a:srgbClr val="000000"/>
                          </a:solidFill>
                          <a:latin typeface="Times New Roman"/>
                          <a:ea typeface="Times New Roman"/>
                        </a:rPr>
                        <a:t>working</a:t>
                      </a:r>
                      <a:r>
                        <a:rPr lang="en-US" altLang="zh-CN" sz="1000" spc="-35" dirty="0">
                          <a:solidFill>
                            <a:srgbClr val="000000"/>
                          </a:solidFill>
                          <a:latin typeface="Times New Roman"/>
                          <a:cs typeface="Times New Roman"/>
                        </a:rPr>
                        <a:t> </a:t>
                      </a:r>
                      <a:r>
                        <a:rPr lang="en-US" altLang="zh-CN" sz="1000" dirty="0">
                          <a:solidFill>
                            <a:srgbClr val="000000"/>
                          </a:solidFill>
                          <a:latin typeface="Times New Roman"/>
                          <a:ea typeface="Times New Roman"/>
                        </a:rPr>
                        <a:t>order)</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6">
                      <a:solidFill>
                        <a:srgbClr val="000000"/>
                      </a:solidFill>
                      <a:prstDash val="solid"/>
                    </a:lnB>
                  </a:tcPr>
                </a:tc>
                <a:tc rowSpan="2">
                  <a:txBody>
                    <a:bodyPr/>
                    <a:lstStyle/>
                    <a:p>
                      <a:pPr marL="40714" hangingPunct="0">
                        <a:lnSpc>
                          <a:spcPct val="95416"/>
                        </a:lnSpc>
                      </a:pPr>
                      <a:r>
                        <a:rPr lang="en-US" altLang="zh-CN" sz="1200" dirty="0">
                          <a:solidFill>
                            <a:srgbClr val="000000"/>
                          </a:solidFill>
                          <a:latin typeface="Times New Roman"/>
                          <a:ea typeface="Times New Roman"/>
                        </a:rPr>
                        <a:t>Appropriate</a:t>
                      </a:r>
                      <a:r>
                        <a:rPr lang="en-US" altLang="zh-CN" sz="1200" spc="-40" dirty="0">
                          <a:solidFill>
                            <a:srgbClr val="000000"/>
                          </a:solidFill>
                          <a:latin typeface="Times New Roman"/>
                          <a:cs typeface="Times New Roman"/>
                        </a:rPr>
                        <a:t> </a:t>
                      </a:r>
                      <a:r>
                        <a:rPr lang="en-US" altLang="zh-CN" sz="1200" dirty="0">
                          <a:solidFill>
                            <a:srgbClr val="000000"/>
                          </a:solidFill>
                          <a:latin typeface="Times New Roman"/>
                          <a:ea typeface="Times New Roman"/>
                        </a:rPr>
                        <a:t>emergency</a:t>
                      </a:r>
                      <a:r>
                        <a:rPr lang="en-US" altLang="zh-CN" sz="1200" spc="-40" dirty="0">
                          <a:solidFill>
                            <a:srgbClr val="000000"/>
                          </a:solidFill>
                          <a:latin typeface="Times New Roman"/>
                          <a:cs typeface="Times New Roman"/>
                        </a:rPr>
                        <a:t> </a:t>
                      </a:r>
                      <a:r>
                        <a:rPr lang="en-US" altLang="zh-CN" sz="1200" dirty="0">
                          <a:solidFill>
                            <a:srgbClr val="000000"/>
                          </a:solidFill>
                          <a:latin typeface="Times New Roman"/>
                          <a:ea typeface="Times New Roman"/>
                        </a:rPr>
                        <a:t>kit</a:t>
                      </a:r>
                      <a:r>
                        <a:rPr lang="en-US" altLang="zh-CN" sz="1200" spc="-45" dirty="0">
                          <a:solidFill>
                            <a:srgbClr val="000000"/>
                          </a:solidFill>
                          <a:latin typeface="Times New Roman"/>
                          <a:cs typeface="Times New Roman"/>
                        </a:rPr>
                        <a:t> </a:t>
                      </a:r>
                      <a:r>
                        <a:rPr lang="en-US" altLang="zh-CN" sz="1000" dirty="0">
                          <a:solidFill>
                            <a:srgbClr val="000000"/>
                          </a:solidFill>
                          <a:latin typeface="Times New Roman"/>
                          <a:ea typeface="Times New Roman"/>
                        </a:rPr>
                        <a:t>(might</a:t>
                      </a:r>
                      <a:r>
                        <a:rPr lang="en-US" altLang="zh-CN" sz="1000" dirty="0">
                          <a:solidFill>
                            <a:srgbClr val="000000"/>
                          </a:solidFill>
                          <a:latin typeface="Times New Roman"/>
                          <a:cs typeface="Times New Roman"/>
                        </a:rPr>
                        <a:t> </a:t>
                      </a:r>
                      <a:br>
                        <a:rPr dirty="0"/>
                      </a:br>
                      <a:r>
                        <a:rPr lang="en-US" altLang="zh-CN" sz="1000" dirty="0">
                          <a:solidFill>
                            <a:srgbClr val="000000"/>
                          </a:solidFill>
                          <a:latin typeface="Times New Roman"/>
                          <a:ea typeface="Times New Roman"/>
                        </a:rPr>
                        <a:t>include</a:t>
                      </a:r>
                      <a:r>
                        <a:rPr lang="en-US" altLang="zh-CN" sz="1000" spc="-30" dirty="0">
                          <a:solidFill>
                            <a:srgbClr val="000000"/>
                          </a:solidFill>
                          <a:latin typeface="Times New Roman"/>
                          <a:cs typeface="Times New Roman"/>
                        </a:rPr>
                        <a:t> </a:t>
                      </a:r>
                      <a:r>
                        <a:rPr lang="en-US" altLang="zh-CN" sz="1000" dirty="0">
                          <a:solidFill>
                            <a:srgbClr val="000000"/>
                          </a:solidFill>
                          <a:latin typeface="Times New Roman"/>
                          <a:ea typeface="Times New Roman"/>
                        </a:rPr>
                        <a:t>first-aid</a:t>
                      </a:r>
                      <a:r>
                        <a:rPr lang="en-US" altLang="zh-CN" sz="1000" spc="-30" dirty="0">
                          <a:solidFill>
                            <a:srgbClr val="000000"/>
                          </a:solidFill>
                          <a:latin typeface="Times New Roman"/>
                          <a:cs typeface="Times New Roman"/>
                        </a:rPr>
                        <a:t> </a:t>
                      </a:r>
                      <a:r>
                        <a:rPr lang="en-US" altLang="zh-CN" sz="1000" dirty="0">
                          <a:solidFill>
                            <a:srgbClr val="000000"/>
                          </a:solidFill>
                          <a:latin typeface="Times New Roman"/>
                          <a:ea typeface="Times New Roman"/>
                        </a:rPr>
                        <a:t>kit,</a:t>
                      </a:r>
                      <a:r>
                        <a:rPr lang="en-US" altLang="zh-CN" sz="1000" spc="-30" dirty="0">
                          <a:solidFill>
                            <a:srgbClr val="000000"/>
                          </a:solidFill>
                          <a:latin typeface="Times New Roman"/>
                          <a:cs typeface="Times New Roman"/>
                        </a:rPr>
                        <a:t> </a:t>
                      </a:r>
                      <a:r>
                        <a:rPr lang="en-US" altLang="zh-CN" sz="1000" dirty="0">
                          <a:solidFill>
                            <a:srgbClr val="000000"/>
                          </a:solidFill>
                          <a:latin typeface="Times New Roman"/>
                          <a:ea typeface="Times New Roman"/>
                        </a:rPr>
                        <a:t>knife,</a:t>
                      </a:r>
                      <a:r>
                        <a:rPr lang="en-US" altLang="zh-CN" sz="1000" spc="-35" dirty="0">
                          <a:solidFill>
                            <a:srgbClr val="000000"/>
                          </a:solidFill>
                          <a:latin typeface="Times New Roman"/>
                          <a:cs typeface="Times New Roman"/>
                        </a:rPr>
                        <a:t> </a:t>
                      </a:r>
                      <a:r>
                        <a:rPr lang="en-US" altLang="zh-CN" sz="1000" dirty="0">
                          <a:solidFill>
                            <a:srgbClr val="000000"/>
                          </a:solidFill>
                          <a:latin typeface="Times New Roman"/>
                          <a:ea typeface="Times New Roman"/>
                        </a:rPr>
                        <a:t>repair</a:t>
                      </a:r>
                      <a:r>
                        <a:rPr lang="en-US" altLang="zh-CN" sz="1000" spc="-30" dirty="0">
                          <a:solidFill>
                            <a:srgbClr val="000000"/>
                          </a:solidFill>
                          <a:latin typeface="Times New Roman"/>
                          <a:cs typeface="Times New Roman"/>
                        </a:rPr>
                        <a:t> </a:t>
                      </a:r>
                      <a:r>
                        <a:rPr lang="en-US" altLang="zh-CN" sz="1000" dirty="0">
                          <a:solidFill>
                            <a:srgbClr val="000000"/>
                          </a:solidFill>
                          <a:latin typeface="Times New Roman"/>
                          <a:ea typeface="Times New Roman"/>
                        </a:rPr>
                        <a:t>kit,</a:t>
                      </a:r>
                      <a:r>
                        <a:rPr lang="en-US" altLang="zh-CN" sz="1000" spc="-35" dirty="0">
                          <a:solidFill>
                            <a:srgbClr val="000000"/>
                          </a:solidFill>
                          <a:latin typeface="Times New Roman"/>
                          <a:cs typeface="Times New Roman"/>
                        </a:rPr>
                        <a:t> </a:t>
                      </a:r>
                      <a:r>
                        <a:rPr lang="en-US" altLang="zh-CN" sz="1000" dirty="0">
                          <a:solidFill>
                            <a:srgbClr val="000000"/>
                          </a:solidFill>
                          <a:latin typeface="Times New Roman"/>
                          <a:ea typeface="Times New Roman"/>
                        </a:rPr>
                        <a:t>etc.)</a:t>
                      </a:r>
                    </a:p>
                  </a:txBody>
                  <a:tcPr marL="0" marR="0" marT="0" marB="0">
                    <a:lnL w="28194">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rowSpan="2">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rowSpan="2">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rowSpan="2">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7"/>
                  </a:ext>
                </a:extLst>
              </a:tr>
              <a:tr h="198883">
                <a:tc>
                  <a:txBody>
                    <a:bodyPr/>
                    <a:lstStyle/>
                    <a:p>
                      <a:pPr marL="0" indent="169164">
                        <a:lnSpc>
                          <a:spcPct val="100000"/>
                        </a:lnSpc>
                        <a:tabLst>
                          <a:tab pos="466323" algn="l"/>
                        </a:tabLst>
                      </a:pPr>
                      <a:r>
                        <a:rPr lang="en-US" altLang="zh-CN" sz="1100" spc="-5" dirty="0">
                          <a:solidFill>
                            <a:srgbClr val="000000"/>
                          </a:solidFill>
                          <a:latin typeface="Times New Roman"/>
                          <a:ea typeface="Times New Roman"/>
                        </a:rPr>
                        <a:t>e.	Bulkheads/Airbags/Flotation</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6">
                      <a:solidFill>
                        <a:srgbClr val="000000"/>
                      </a:solidFill>
                      <a:prstDash val="solid"/>
                    </a:lnB>
                  </a:tcPr>
                </a:tc>
                <a:tc vMerge="1">
                  <a:txBody>
                    <a:bodyPr/>
                    <a:lstStyle/>
                    <a:p>
                      <a:endParaRPr/>
                    </a:p>
                  </a:txBody>
                  <a:tcPr marL="0" marR="0" marT="0" marB="0">
                    <a:lnL w="28194">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vMerge="1">
                  <a:txBody>
                    <a:bodyPr/>
                    <a:lstStyle/>
                    <a:p>
                      <a:endParaRP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vMerge="1">
                  <a:txBody>
                    <a:bodyPr/>
                    <a:lstStyle/>
                    <a:p>
                      <a:endParaRP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vMerge="1">
                  <a:txBody>
                    <a:bodyPr/>
                    <a:lstStyle/>
                    <a:p>
                      <a:endParaRPr/>
                    </a:p>
                  </a:txBody>
                  <a:tcPr marL="0" marR="0" marT="0" marB="0">
                    <a:lnL w="6095">
                      <a:solidFill>
                        <a:srgbClr val="000000"/>
                      </a:solidFill>
                      <a:prstDash val="solid"/>
                    </a:lnL>
                    <a:lnR w="28193">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8"/>
                  </a:ext>
                </a:extLst>
              </a:tr>
              <a:tr h="199719">
                <a:tc>
                  <a:txBody>
                    <a:bodyPr/>
                    <a:lstStyle/>
                    <a:p>
                      <a:pPr marL="0" indent="169164">
                        <a:lnSpc>
                          <a:spcPct val="100000"/>
                        </a:lnSpc>
                        <a:tabLst>
                          <a:tab pos="466323" algn="l"/>
                        </a:tabLst>
                      </a:pPr>
                      <a:r>
                        <a:rPr lang="en-US" altLang="zh-CN" sz="1100" spc="-5" dirty="0">
                          <a:solidFill>
                            <a:srgbClr val="000000"/>
                          </a:solidFill>
                          <a:latin typeface="Times New Roman"/>
                          <a:ea typeface="Times New Roman"/>
                        </a:rPr>
                        <a:t>f.	</a:t>
                      </a:r>
                      <a:r>
                        <a:rPr lang="en-US" altLang="zh-CN" sz="1100" dirty="0">
                          <a:solidFill>
                            <a:srgbClr val="000000"/>
                          </a:solidFill>
                          <a:latin typeface="Times New Roman"/>
                          <a:ea typeface="Times New Roman"/>
                        </a:rPr>
                        <a:t>Paddle</a:t>
                      </a:r>
                      <a:r>
                        <a:rPr lang="en-US" altLang="zh-CN" sz="1100" dirty="0">
                          <a:solidFill>
                            <a:srgbClr val="000000"/>
                          </a:solidFill>
                          <a:latin typeface="Times New Roman"/>
                          <a:cs typeface="Times New Roman"/>
                        </a:rPr>
                        <a:t> </a:t>
                      </a:r>
                      <a:r>
                        <a:rPr lang="en-US" altLang="zh-CN" sz="1100" dirty="0">
                          <a:solidFill>
                            <a:srgbClr val="000000"/>
                          </a:solidFill>
                          <a:latin typeface="Times New Roman"/>
                          <a:ea typeface="Times New Roman"/>
                        </a:rPr>
                        <a:t>/</a:t>
                      </a:r>
                      <a:r>
                        <a:rPr lang="en-US" altLang="zh-CN" sz="1100" dirty="0">
                          <a:solidFill>
                            <a:srgbClr val="000000"/>
                          </a:solidFill>
                          <a:latin typeface="Times New Roman"/>
                          <a:cs typeface="Times New Roman"/>
                        </a:rPr>
                        <a:t> </a:t>
                      </a:r>
                      <a:r>
                        <a:rPr lang="en-US" altLang="zh-CN" sz="1100" dirty="0">
                          <a:solidFill>
                            <a:srgbClr val="000000"/>
                          </a:solidFill>
                          <a:latin typeface="Times New Roman"/>
                          <a:ea typeface="Times New Roman"/>
                        </a:rPr>
                        <a:t>Oars</a:t>
                      </a:r>
                      <a:r>
                        <a:rPr lang="en-US" altLang="zh-CN" sz="1100" spc="-40" dirty="0">
                          <a:solidFill>
                            <a:srgbClr val="000000"/>
                          </a:solidFill>
                          <a:latin typeface="Times New Roman"/>
                          <a:cs typeface="Times New Roman"/>
                        </a:rPr>
                        <a:t> </a:t>
                      </a:r>
                      <a:r>
                        <a:rPr lang="en-US" altLang="zh-CN" sz="1000" dirty="0">
                          <a:solidFill>
                            <a:srgbClr val="000000"/>
                          </a:solidFill>
                          <a:latin typeface="Times New Roman"/>
                          <a:ea typeface="Times New Roman"/>
                        </a:rPr>
                        <a:t>(serviceable)</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5">
                      <a:solidFill>
                        <a:srgbClr val="000000"/>
                      </a:solidFill>
                      <a:prstDash val="solid"/>
                    </a:lnB>
                  </a:tcPr>
                </a:tc>
                <a:tc>
                  <a:txBody>
                    <a:bodyPr/>
                    <a:lstStyle/>
                    <a:p>
                      <a:pPr marL="0" indent="40675">
                        <a:lnSpc>
                          <a:spcPct val="95833"/>
                        </a:lnSpc>
                      </a:pPr>
                      <a:r>
                        <a:rPr lang="en-US" altLang="zh-CN" sz="1200" dirty="0">
                          <a:solidFill>
                            <a:srgbClr val="000000"/>
                          </a:solidFill>
                          <a:latin typeface="Times New Roman"/>
                          <a:ea typeface="Times New Roman"/>
                        </a:rPr>
                        <a:t>Appropriate</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self-rescue</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system</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a:t>
                      </a:r>
                      <a:r>
                        <a:rPr lang="en-US" altLang="zh-CN" sz="1200" spc="-45" dirty="0">
                          <a:solidFill>
                            <a:srgbClr val="000000"/>
                          </a:solidFill>
                          <a:latin typeface="Times New Roman"/>
                          <a:cs typeface="Times New Roman"/>
                        </a:rPr>
                        <a:t> </a:t>
                      </a:r>
                      <a:r>
                        <a:rPr lang="en-US" altLang="zh-CN" sz="1200" dirty="0">
                          <a:solidFill>
                            <a:srgbClr val="000000"/>
                          </a:solidFill>
                          <a:latin typeface="Times New Roman"/>
                          <a:ea typeface="Times New Roman"/>
                        </a:rPr>
                        <a:t>skills</a:t>
                      </a:r>
                    </a:p>
                  </a:txBody>
                  <a:tcPr marL="0" marR="0" marT="0" marB="0">
                    <a:lnL w="28194">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9"/>
                  </a:ext>
                </a:extLst>
              </a:tr>
              <a:tr h="213090">
                <a:tc>
                  <a:txBody>
                    <a:bodyPr/>
                    <a:lstStyle/>
                    <a:p>
                      <a:pPr marL="0" indent="54864">
                        <a:lnSpc>
                          <a:spcPct val="100000"/>
                        </a:lnSpc>
                      </a:pPr>
                      <a:r>
                        <a:rPr lang="en-US" altLang="zh-CN" sz="1100" dirty="0">
                          <a:solidFill>
                            <a:srgbClr val="000000"/>
                          </a:solidFill>
                          <a:latin typeface="Times New Roman"/>
                          <a:ea typeface="Times New Roman"/>
                        </a:rPr>
                        <a:t>Navigation</a:t>
                      </a:r>
                      <a:r>
                        <a:rPr lang="en-US" altLang="zh-CN" sz="1100" spc="-45" dirty="0">
                          <a:solidFill>
                            <a:srgbClr val="000000"/>
                          </a:solidFill>
                          <a:latin typeface="Times New Roman"/>
                          <a:cs typeface="Times New Roman"/>
                        </a:rPr>
                        <a:t> </a:t>
                      </a:r>
                      <a:r>
                        <a:rPr lang="en-US" altLang="zh-CN" sz="1100" dirty="0">
                          <a:solidFill>
                            <a:srgbClr val="000000"/>
                          </a:solidFill>
                          <a:latin typeface="Times New Roman"/>
                          <a:ea typeface="Times New Roman"/>
                        </a:rPr>
                        <a:t>Lights;</a:t>
                      </a:r>
                      <a:r>
                        <a:rPr lang="en-US" altLang="zh-CN" sz="1100" spc="-50" dirty="0">
                          <a:solidFill>
                            <a:srgbClr val="000000"/>
                          </a:solidFill>
                          <a:latin typeface="Times New Roman"/>
                          <a:cs typeface="Times New Roman"/>
                        </a:rPr>
                        <a:t> </a:t>
                      </a:r>
                      <a:r>
                        <a:rPr lang="en-US" altLang="zh-CN" sz="1100" dirty="0">
                          <a:solidFill>
                            <a:srgbClr val="000000"/>
                          </a:solidFill>
                          <a:latin typeface="Times New Roman"/>
                          <a:ea typeface="Times New Roman"/>
                        </a:rPr>
                        <a:t>White</a:t>
                      </a:r>
                      <a:r>
                        <a:rPr lang="en-US" altLang="zh-CN" sz="1100" spc="-50" dirty="0">
                          <a:solidFill>
                            <a:srgbClr val="000000"/>
                          </a:solidFill>
                          <a:latin typeface="Times New Roman"/>
                          <a:cs typeface="Times New Roman"/>
                        </a:rPr>
                        <a:t> </a:t>
                      </a:r>
                      <a:r>
                        <a:rPr lang="en-US" altLang="zh-CN" sz="1100" dirty="0">
                          <a:solidFill>
                            <a:srgbClr val="000000"/>
                          </a:solidFill>
                          <a:latin typeface="Times New Roman"/>
                          <a:ea typeface="Times New Roman"/>
                        </a:rPr>
                        <a:t>lights</a:t>
                      </a:r>
                    </a:p>
                  </a:txBody>
                  <a:tcPr marL="0" marR="0" marT="0" marB="0">
                    <a:lnL w="28193">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5">
                      <a:solidFill>
                        <a:srgbClr val="000000"/>
                      </a:solidFill>
                      <a:prstDash val="solid"/>
                    </a:lnT>
                    <a:lnB w="6096">
                      <a:solidFill>
                        <a:srgbClr val="000000"/>
                      </a:solidFill>
                      <a:prstDash val="solid"/>
                    </a:lnB>
                  </a:tcPr>
                </a:tc>
                <a:tc>
                  <a:txBody>
                    <a:bodyPr/>
                    <a:lstStyle/>
                    <a:p>
                      <a:pPr marL="0" indent="40767">
                        <a:lnSpc>
                          <a:spcPct val="100000"/>
                        </a:lnSpc>
                      </a:pPr>
                      <a:r>
                        <a:rPr lang="en-US" altLang="zh-CN" sz="1200" dirty="0">
                          <a:solidFill>
                            <a:srgbClr val="000000"/>
                          </a:solidFill>
                          <a:latin typeface="Times New Roman"/>
                          <a:ea typeface="Times New Roman"/>
                        </a:rPr>
                        <a:t>Contact</a:t>
                      </a:r>
                      <a:r>
                        <a:rPr lang="en-US" altLang="zh-CN" sz="1200" spc="-30" dirty="0">
                          <a:solidFill>
                            <a:srgbClr val="000000"/>
                          </a:solidFill>
                          <a:latin typeface="Times New Roman"/>
                          <a:cs typeface="Times New Roman"/>
                        </a:rPr>
                        <a:t> </a:t>
                      </a:r>
                      <a:r>
                        <a:rPr lang="en-US" altLang="zh-CN" sz="1200" dirty="0">
                          <a:solidFill>
                            <a:srgbClr val="000000"/>
                          </a:solidFill>
                          <a:latin typeface="Times New Roman"/>
                          <a:ea typeface="Times New Roman"/>
                        </a:rPr>
                        <a:t>information</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affixed</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to</a:t>
                      </a:r>
                      <a:r>
                        <a:rPr lang="en-US" altLang="zh-CN" sz="1200" spc="-40" dirty="0">
                          <a:solidFill>
                            <a:srgbClr val="000000"/>
                          </a:solidFill>
                          <a:latin typeface="Times New Roman"/>
                          <a:cs typeface="Times New Roman"/>
                        </a:rPr>
                        <a:t> </a:t>
                      </a:r>
                      <a:r>
                        <a:rPr lang="en-US" altLang="zh-CN" sz="1200" dirty="0">
                          <a:solidFill>
                            <a:srgbClr val="000000"/>
                          </a:solidFill>
                          <a:latin typeface="Times New Roman"/>
                          <a:ea typeface="Times New Roman"/>
                        </a:rPr>
                        <a:t>craft</a:t>
                      </a:r>
                    </a:p>
                  </a:txBody>
                  <a:tcPr marL="0" marR="0" marT="0" marB="0">
                    <a:lnL w="28194">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10"/>
                  </a:ext>
                </a:extLst>
              </a:tr>
              <a:tr h="218939">
                <a:tc>
                  <a:txBody>
                    <a:bodyPr/>
                    <a:lstStyle/>
                    <a:p>
                      <a:pPr marL="0" indent="54864">
                        <a:lnSpc>
                          <a:spcPct val="100000"/>
                        </a:lnSpc>
                      </a:pPr>
                      <a:r>
                        <a:rPr lang="en-US" altLang="zh-CN" sz="1200" dirty="0">
                          <a:solidFill>
                            <a:srgbClr val="000000"/>
                          </a:solidFill>
                          <a:latin typeface="Times New Roman"/>
                          <a:ea typeface="Times New Roman"/>
                        </a:rPr>
                        <a:t>Visual</a:t>
                      </a:r>
                      <a:r>
                        <a:rPr lang="en-US" altLang="zh-CN" sz="1200" spc="-70" dirty="0">
                          <a:solidFill>
                            <a:srgbClr val="000000"/>
                          </a:solidFill>
                          <a:latin typeface="Times New Roman"/>
                          <a:cs typeface="Times New Roman"/>
                        </a:rPr>
                        <a:t> </a:t>
                      </a:r>
                      <a:r>
                        <a:rPr lang="en-US" altLang="zh-CN" sz="1200" dirty="0">
                          <a:solidFill>
                            <a:srgbClr val="000000"/>
                          </a:solidFill>
                          <a:latin typeface="Times New Roman"/>
                          <a:ea typeface="Times New Roman"/>
                        </a:rPr>
                        <a:t>Distress</a:t>
                      </a:r>
                      <a:r>
                        <a:rPr lang="en-US" altLang="zh-CN" sz="1200" spc="-75" dirty="0">
                          <a:solidFill>
                            <a:srgbClr val="000000"/>
                          </a:solidFill>
                          <a:latin typeface="Times New Roman"/>
                          <a:cs typeface="Times New Roman"/>
                        </a:rPr>
                        <a:t> </a:t>
                      </a:r>
                      <a:r>
                        <a:rPr lang="en-US" altLang="zh-CN" sz="1200" dirty="0">
                          <a:solidFill>
                            <a:srgbClr val="000000"/>
                          </a:solidFill>
                          <a:latin typeface="Times New Roman"/>
                          <a:ea typeface="Times New Roman"/>
                        </a:rPr>
                        <a:t>Signals</a:t>
                      </a:r>
                      <a:r>
                        <a:rPr lang="en-US" altLang="zh-CN" sz="1200" spc="-80" dirty="0">
                          <a:solidFill>
                            <a:srgbClr val="000000"/>
                          </a:solidFill>
                          <a:latin typeface="Times New Roman"/>
                          <a:cs typeface="Times New Roman"/>
                        </a:rPr>
                        <a:t> </a:t>
                      </a:r>
                      <a:r>
                        <a:rPr lang="en-US" altLang="zh-CN" sz="1000" dirty="0">
                          <a:solidFill>
                            <a:srgbClr val="000000"/>
                          </a:solidFill>
                          <a:latin typeface="Times New Roman"/>
                          <a:ea typeface="Times New Roman"/>
                        </a:rPr>
                        <a:t>(VDS)</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6">
                      <a:solidFill>
                        <a:srgbClr val="000000"/>
                      </a:solidFill>
                      <a:prstDash val="solid"/>
                    </a:lnB>
                  </a:tcPr>
                </a:tc>
                <a:tc>
                  <a:txBody>
                    <a:bodyPr/>
                    <a:lstStyle/>
                    <a:p>
                      <a:pPr marL="0" indent="40767">
                        <a:lnSpc>
                          <a:spcPct val="100000"/>
                        </a:lnSpc>
                      </a:pPr>
                      <a:r>
                        <a:rPr lang="en-US" altLang="zh-CN" sz="1100" dirty="0">
                          <a:solidFill>
                            <a:srgbClr val="000000"/>
                          </a:solidFill>
                          <a:latin typeface="Times New Roman"/>
                          <a:ea typeface="Times New Roman"/>
                        </a:rPr>
                        <a:t>Accident</a:t>
                      </a:r>
                      <a:r>
                        <a:rPr lang="en-US" altLang="zh-CN" sz="1100" spc="-30" dirty="0">
                          <a:solidFill>
                            <a:srgbClr val="000000"/>
                          </a:solidFill>
                          <a:latin typeface="Times New Roman"/>
                          <a:cs typeface="Times New Roman"/>
                        </a:rPr>
                        <a:t> </a:t>
                      </a:r>
                      <a:r>
                        <a:rPr lang="en-US" altLang="zh-CN" sz="1100" dirty="0">
                          <a:solidFill>
                            <a:srgbClr val="000000"/>
                          </a:solidFill>
                          <a:latin typeface="Times New Roman"/>
                          <a:ea typeface="Times New Roman"/>
                        </a:rPr>
                        <a:t>Reporting</a:t>
                      </a:r>
                      <a:r>
                        <a:rPr lang="en-US" altLang="zh-CN" sz="1100" spc="-35" dirty="0">
                          <a:solidFill>
                            <a:srgbClr val="000000"/>
                          </a:solidFill>
                          <a:latin typeface="Times New Roman"/>
                          <a:cs typeface="Times New Roman"/>
                        </a:rPr>
                        <a:t> </a:t>
                      </a:r>
                      <a:r>
                        <a:rPr lang="en-US" altLang="zh-CN" sz="1100" dirty="0">
                          <a:solidFill>
                            <a:srgbClr val="000000"/>
                          </a:solidFill>
                          <a:latin typeface="Times New Roman"/>
                          <a:ea typeface="Times New Roman"/>
                        </a:rPr>
                        <a:t>–</a:t>
                      </a:r>
                      <a:r>
                        <a:rPr lang="en-US" altLang="zh-CN" sz="1100" spc="-35" dirty="0">
                          <a:solidFill>
                            <a:srgbClr val="000000"/>
                          </a:solidFill>
                          <a:latin typeface="Times New Roman"/>
                          <a:cs typeface="Times New Roman"/>
                        </a:rPr>
                        <a:t> </a:t>
                      </a:r>
                      <a:r>
                        <a:rPr lang="en-US" altLang="zh-CN" sz="1100" dirty="0">
                          <a:solidFill>
                            <a:srgbClr val="000000"/>
                          </a:solidFill>
                          <a:latin typeface="Times New Roman"/>
                          <a:ea typeface="Times New Roman"/>
                        </a:rPr>
                        <a:t>Owner</a:t>
                      </a:r>
                      <a:r>
                        <a:rPr lang="en-US" altLang="zh-CN" sz="1100" spc="-40" dirty="0">
                          <a:solidFill>
                            <a:srgbClr val="000000"/>
                          </a:solidFill>
                          <a:latin typeface="Times New Roman"/>
                          <a:cs typeface="Times New Roman"/>
                        </a:rPr>
                        <a:t> </a:t>
                      </a:r>
                      <a:r>
                        <a:rPr lang="en-US" altLang="zh-CN" sz="1100" dirty="0">
                          <a:solidFill>
                            <a:srgbClr val="000000"/>
                          </a:solidFill>
                          <a:latin typeface="Times New Roman"/>
                          <a:ea typeface="Times New Roman"/>
                        </a:rPr>
                        <a:t>Responsible</a:t>
                      </a:r>
                    </a:p>
                  </a:txBody>
                  <a:tcPr marL="0" marR="0" marT="0" marB="0">
                    <a:lnL w="28194">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11"/>
                  </a:ext>
                </a:extLst>
              </a:tr>
              <a:tr h="211001">
                <a:tc>
                  <a:txBody>
                    <a:bodyPr/>
                    <a:lstStyle/>
                    <a:p>
                      <a:pPr marL="0" indent="54864">
                        <a:lnSpc>
                          <a:spcPct val="100000"/>
                        </a:lnSpc>
                      </a:pPr>
                      <a:r>
                        <a:rPr lang="en-US" altLang="zh-CN" sz="1200" dirty="0">
                          <a:solidFill>
                            <a:srgbClr val="000000"/>
                          </a:solidFill>
                          <a:latin typeface="Times New Roman"/>
                          <a:ea typeface="Times New Roman"/>
                        </a:rPr>
                        <a:t>State</a:t>
                      </a:r>
                      <a:r>
                        <a:rPr lang="en-US" altLang="zh-CN" sz="1200" spc="-45" dirty="0">
                          <a:solidFill>
                            <a:srgbClr val="000000"/>
                          </a:solidFill>
                          <a:latin typeface="Times New Roman"/>
                          <a:cs typeface="Times New Roman"/>
                        </a:rPr>
                        <a:t> </a:t>
                      </a:r>
                      <a:r>
                        <a:rPr lang="en-US" altLang="zh-CN" sz="1200" dirty="0">
                          <a:solidFill>
                            <a:srgbClr val="000000"/>
                          </a:solidFill>
                          <a:latin typeface="Times New Roman"/>
                          <a:ea typeface="Times New Roman"/>
                        </a:rPr>
                        <a:t>and/or</a:t>
                      </a:r>
                      <a:r>
                        <a:rPr lang="en-US" altLang="zh-CN" sz="1200" spc="-50" dirty="0">
                          <a:solidFill>
                            <a:srgbClr val="000000"/>
                          </a:solidFill>
                          <a:latin typeface="Times New Roman"/>
                          <a:cs typeface="Times New Roman"/>
                        </a:rPr>
                        <a:t> </a:t>
                      </a:r>
                      <a:r>
                        <a:rPr lang="en-US" altLang="zh-CN" sz="1200" dirty="0">
                          <a:solidFill>
                            <a:srgbClr val="000000"/>
                          </a:solidFill>
                          <a:latin typeface="Times New Roman"/>
                          <a:ea typeface="Times New Roman"/>
                        </a:rPr>
                        <a:t>Local</a:t>
                      </a:r>
                      <a:r>
                        <a:rPr lang="en-US" altLang="zh-CN" sz="1200" spc="-55" dirty="0">
                          <a:solidFill>
                            <a:srgbClr val="000000"/>
                          </a:solidFill>
                          <a:latin typeface="Times New Roman"/>
                          <a:cs typeface="Times New Roman"/>
                        </a:rPr>
                        <a:t> </a:t>
                      </a:r>
                      <a:r>
                        <a:rPr lang="en-US" altLang="zh-CN" sz="1200" dirty="0">
                          <a:solidFill>
                            <a:srgbClr val="000000"/>
                          </a:solidFill>
                          <a:latin typeface="Times New Roman"/>
                          <a:ea typeface="Times New Roman"/>
                        </a:rPr>
                        <a:t>Requirements</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28194">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28194">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28194">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28194">
                      <a:solidFill>
                        <a:srgbClr val="000000"/>
                      </a:solidFill>
                      <a:prstDash val="solid"/>
                    </a:lnB>
                  </a:tcPr>
                </a:tc>
                <a:tc>
                  <a:txBody>
                    <a:bodyPr/>
                    <a:lstStyle/>
                    <a:p>
                      <a:pPr marL="0" indent="40462">
                        <a:lnSpc>
                          <a:spcPct val="100000"/>
                        </a:lnSpc>
                      </a:pPr>
                      <a:r>
                        <a:rPr lang="en-US" altLang="zh-CN" sz="1200" dirty="0">
                          <a:solidFill>
                            <a:srgbClr val="000000"/>
                          </a:solidFill>
                          <a:latin typeface="Times New Roman"/>
                          <a:ea typeface="Times New Roman"/>
                        </a:rPr>
                        <a:t>Anchor</a:t>
                      </a:r>
                      <a:r>
                        <a:rPr lang="en-US" altLang="zh-CN" sz="1200" spc="-45" dirty="0">
                          <a:solidFill>
                            <a:srgbClr val="000000"/>
                          </a:solidFill>
                          <a:latin typeface="Times New Roman"/>
                          <a:cs typeface="Times New Roman"/>
                        </a:rPr>
                        <a:t> </a:t>
                      </a:r>
                      <a:r>
                        <a:rPr lang="en-US" altLang="zh-CN" sz="1200" dirty="0">
                          <a:solidFill>
                            <a:srgbClr val="000000"/>
                          </a:solidFill>
                          <a:latin typeface="Times New Roman"/>
                          <a:ea typeface="Times New Roman"/>
                        </a:rPr>
                        <a:t>lights</a:t>
                      </a:r>
                      <a:r>
                        <a:rPr lang="en-US" altLang="zh-CN" sz="1200" spc="-50" dirty="0">
                          <a:solidFill>
                            <a:srgbClr val="000000"/>
                          </a:solidFill>
                          <a:latin typeface="Times New Roman"/>
                          <a:cs typeface="Times New Roman"/>
                        </a:rPr>
                        <a:t> </a:t>
                      </a:r>
                      <a:r>
                        <a:rPr lang="en-US" altLang="zh-CN" sz="1000" dirty="0">
                          <a:solidFill>
                            <a:srgbClr val="000000"/>
                          </a:solidFill>
                          <a:latin typeface="Times New Roman"/>
                          <a:ea typeface="Times New Roman"/>
                        </a:rPr>
                        <a:t>(if</a:t>
                      </a:r>
                      <a:r>
                        <a:rPr lang="en-US" altLang="zh-CN" sz="1000" spc="-45" dirty="0">
                          <a:solidFill>
                            <a:srgbClr val="000000"/>
                          </a:solidFill>
                          <a:latin typeface="Times New Roman"/>
                          <a:cs typeface="Times New Roman"/>
                        </a:rPr>
                        <a:t> </a:t>
                      </a:r>
                      <a:r>
                        <a:rPr lang="en-US" altLang="zh-CN" sz="1000" dirty="0">
                          <a:solidFill>
                            <a:srgbClr val="000000"/>
                          </a:solidFill>
                          <a:latin typeface="Times New Roman"/>
                          <a:ea typeface="Times New Roman"/>
                        </a:rPr>
                        <a:t>applicable)</a:t>
                      </a:r>
                    </a:p>
                  </a:txBody>
                  <a:tcPr marL="0" marR="0" marT="0" marB="0">
                    <a:lnL w="28194">
                      <a:solidFill>
                        <a:srgbClr val="000000"/>
                      </a:solidFill>
                      <a:prstDash val="solid"/>
                    </a:lnL>
                    <a:lnR w="6096">
                      <a:solidFill>
                        <a:srgbClr val="000000"/>
                      </a:solidFill>
                      <a:prstDash val="solid"/>
                    </a:lnR>
                    <a:lnT w="6096">
                      <a:solidFill>
                        <a:srgbClr val="000000"/>
                      </a:solidFill>
                      <a:prstDash val="solid"/>
                    </a:lnT>
                    <a:lnB w="28194">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28194">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28194">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28193">
                      <a:solidFill>
                        <a:srgbClr val="000000"/>
                      </a:solidFill>
                      <a:prstDash val="solid"/>
                    </a:lnR>
                    <a:lnT w="6096">
                      <a:solidFill>
                        <a:srgbClr val="000000"/>
                      </a:solidFill>
                      <a:prstDash val="solid"/>
                    </a:lnT>
                    <a:lnB w="28194">
                      <a:solidFill>
                        <a:srgbClr val="000000"/>
                      </a:solidFill>
                      <a:prstDash val="solid"/>
                    </a:lnB>
                  </a:tcPr>
                </a:tc>
                <a:extLst>
                  <a:ext uri="{0D108BD9-81ED-4DB2-BD59-A6C34878D82A}">
                    <a16:rowId xmlns:a16="http://schemas.microsoft.com/office/drawing/2014/main" val="10012"/>
                  </a:ext>
                </a:extLst>
              </a:tr>
              <a:tr h="211837">
                <a:tc>
                  <a:txBody>
                    <a:bodyPr/>
                    <a:lstStyle/>
                    <a:p>
                      <a:pPr marL="0" indent="110490">
                        <a:lnSpc>
                          <a:spcPct val="89999"/>
                        </a:lnSpc>
                      </a:pPr>
                      <a:r>
                        <a:rPr lang="en-US" altLang="zh-CN" sz="1200" b="1" dirty="0">
                          <a:solidFill>
                            <a:srgbClr val="000000"/>
                          </a:solidFill>
                          <a:latin typeface="Times New Roman"/>
                          <a:ea typeface="Times New Roman"/>
                        </a:rPr>
                        <a:t>IV.</a:t>
                      </a:r>
                      <a:r>
                        <a:rPr lang="en-US" altLang="zh-CN" sz="1200" b="1" spc="-45" dirty="0">
                          <a:solidFill>
                            <a:srgbClr val="000000"/>
                          </a:solidFill>
                          <a:latin typeface="Times New Roman"/>
                          <a:cs typeface="Times New Roman"/>
                        </a:rPr>
                        <a:t> </a:t>
                      </a:r>
                      <a:r>
                        <a:rPr lang="en-US" altLang="zh-CN" sz="1200" b="1" dirty="0">
                          <a:solidFill>
                            <a:srgbClr val="000000"/>
                          </a:solidFill>
                          <a:latin typeface="Times New Roman"/>
                          <a:ea typeface="Times New Roman"/>
                        </a:rPr>
                        <a:t>Open</a:t>
                      </a:r>
                      <a:r>
                        <a:rPr lang="en-US" altLang="zh-CN" sz="1200" b="1" spc="-50" dirty="0">
                          <a:solidFill>
                            <a:srgbClr val="000000"/>
                          </a:solidFill>
                          <a:latin typeface="Times New Roman"/>
                          <a:cs typeface="Times New Roman"/>
                        </a:rPr>
                        <a:t> </a:t>
                      </a:r>
                      <a:r>
                        <a:rPr lang="en-US" altLang="zh-CN" sz="1200" b="1" dirty="0">
                          <a:solidFill>
                            <a:srgbClr val="000000"/>
                          </a:solidFill>
                          <a:latin typeface="Times New Roman"/>
                          <a:ea typeface="Times New Roman"/>
                        </a:rPr>
                        <a:t>Water</a:t>
                      </a:r>
                      <a:r>
                        <a:rPr lang="en-US" altLang="zh-CN" sz="1200" b="1" spc="-55" dirty="0">
                          <a:solidFill>
                            <a:srgbClr val="000000"/>
                          </a:solidFill>
                          <a:latin typeface="Times New Roman"/>
                          <a:cs typeface="Times New Roman"/>
                        </a:rPr>
                        <a:t> </a:t>
                      </a:r>
                      <a:r>
                        <a:rPr lang="en-US" altLang="zh-CN" sz="1200" b="1" dirty="0">
                          <a:solidFill>
                            <a:srgbClr val="000000"/>
                          </a:solidFill>
                          <a:latin typeface="Times New Roman"/>
                          <a:ea typeface="Times New Roman"/>
                        </a:rPr>
                        <a:t>Recommendations</a:t>
                      </a:r>
                    </a:p>
                  </a:txBody>
                  <a:tcPr marL="0" marR="0" marT="0" marB="0">
                    <a:lnL w="28193">
                      <a:solidFill>
                        <a:srgbClr val="000000"/>
                      </a:solidFill>
                      <a:prstDash val="solid"/>
                    </a:lnL>
                    <a:lnR w="6095">
                      <a:solidFill>
                        <a:srgbClr val="000000"/>
                      </a:solidFill>
                      <a:prstDash val="solid"/>
                    </a:lnR>
                    <a:lnT w="28194">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28194">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28194">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28194">
                      <a:solidFill>
                        <a:srgbClr val="000000"/>
                      </a:solidFill>
                      <a:prstDash val="solid"/>
                    </a:lnT>
                    <a:lnB w="6096">
                      <a:solidFill>
                        <a:srgbClr val="000000"/>
                      </a:solidFill>
                      <a:prstDash val="solid"/>
                    </a:lnB>
                  </a:tcPr>
                </a:tc>
                <a:tc gridSpan="4">
                  <a:txBody>
                    <a:bodyPr/>
                    <a:lstStyle/>
                    <a:p>
                      <a:pPr marL="0" indent="806577">
                        <a:lnSpc>
                          <a:spcPct val="89999"/>
                        </a:lnSpc>
                      </a:pPr>
                      <a:r>
                        <a:rPr lang="en-US" altLang="zh-CN" sz="1200" b="1" spc="-10" dirty="0">
                          <a:solidFill>
                            <a:srgbClr val="000000"/>
                          </a:solidFill>
                          <a:latin typeface="Times New Roman"/>
                          <a:ea typeface="Times New Roman"/>
                        </a:rPr>
                        <a:t>Vessel</a:t>
                      </a:r>
                      <a:r>
                        <a:rPr lang="en-US" altLang="zh-CN" sz="1200" b="1" dirty="0">
                          <a:solidFill>
                            <a:srgbClr val="000000"/>
                          </a:solidFill>
                          <a:latin typeface="Times New Roman"/>
                          <a:cs typeface="Times New Roman"/>
                        </a:rPr>
                        <a:t> </a:t>
                      </a:r>
                      <a:r>
                        <a:rPr lang="en-US" altLang="zh-CN" sz="1200" b="1" spc="-10" dirty="0">
                          <a:solidFill>
                            <a:srgbClr val="000000"/>
                          </a:solidFill>
                          <a:latin typeface="Times New Roman"/>
                          <a:ea typeface="Times New Roman"/>
                        </a:rPr>
                        <a:t>Examiner</a:t>
                      </a:r>
                      <a:r>
                        <a:rPr lang="en-US" altLang="zh-CN" sz="1200" b="1" spc="-5" dirty="0">
                          <a:solidFill>
                            <a:srgbClr val="000000"/>
                          </a:solidFill>
                          <a:latin typeface="Times New Roman"/>
                          <a:cs typeface="Times New Roman"/>
                        </a:rPr>
                        <a:t> </a:t>
                      </a:r>
                      <a:r>
                        <a:rPr lang="en-US" altLang="zh-CN" sz="1200" b="1" spc="-10" dirty="0">
                          <a:solidFill>
                            <a:srgbClr val="000000"/>
                          </a:solidFill>
                          <a:latin typeface="Times New Roman"/>
                          <a:ea typeface="Times New Roman"/>
                        </a:rPr>
                        <a:t>Comments</a:t>
                      </a:r>
                    </a:p>
                  </a:txBody>
                  <a:tcPr marL="0" marR="0" marT="0" marB="0">
                    <a:lnL w="28194">
                      <a:solidFill>
                        <a:srgbClr val="000000"/>
                      </a:solidFill>
                      <a:prstDash val="solid"/>
                    </a:lnL>
                    <a:lnR w="28193">
                      <a:solidFill>
                        <a:srgbClr val="000000"/>
                      </a:solidFill>
                      <a:prstDash val="solid"/>
                    </a:lnR>
                    <a:lnT w="28194">
                      <a:solidFill>
                        <a:srgbClr val="000000"/>
                      </a:solidFill>
                      <a:prstDash val="solid"/>
                    </a:lnT>
                    <a:lnB w="6096">
                      <a:solidFill>
                        <a:srgbClr val="000000"/>
                      </a:solidFill>
                      <a:prstDash val="solid"/>
                    </a:lnB>
                  </a:tcPr>
                </a:tc>
                <a:tc hMerge="1">
                  <a:txBody>
                    <a:bodyPr/>
                    <a:lstStyle/>
                    <a:p>
                      <a:endParaRPr/>
                    </a:p>
                  </a:txBody>
                  <a:tcPr marL="0" marR="0" marT="0" marB="0">
                    <a:lnL w="28194">
                      <a:solidFill>
                        <a:srgbClr val="000000"/>
                      </a:solidFill>
                      <a:prstDash val="solid"/>
                    </a:lnL>
                    <a:lnR w="28193">
                      <a:solidFill>
                        <a:srgbClr val="000000"/>
                      </a:solidFill>
                      <a:prstDash val="solid"/>
                    </a:lnR>
                    <a:lnT w="28194">
                      <a:solidFill>
                        <a:srgbClr val="000000"/>
                      </a:solidFill>
                      <a:prstDash val="solid"/>
                    </a:lnT>
                    <a:lnB w="6096">
                      <a:solidFill>
                        <a:srgbClr val="000000"/>
                      </a:solidFill>
                      <a:prstDash val="solid"/>
                    </a:lnB>
                  </a:tcPr>
                </a:tc>
                <a:tc hMerge="1">
                  <a:txBody>
                    <a:bodyPr/>
                    <a:lstStyle/>
                    <a:p>
                      <a:endParaRPr/>
                    </a:p>
                  </a:txBody>
                  <a:tcPr marL="0" marR="0" marT="0" marB="0">
                    <a:lnL w="28194">
                      <a:solidFill>
                        <a:srgbClr val="000000"/>
                      </a:solidFill>
                      <a:prstDash val="solid"/>
                    </a:lnL>
                    <a:lnR w="28193">
                      <a:solidFill>
                        <a:srgbClr val="000000"/>
                      </a:solidFill>
                      <a:prstDash val="solid"/>
                    </a:lnR>
                    <a:lnT w="28194">
                      <a:solidFill>
                        <a:srgbClr val="000000"/>
                      </a:solidFill>
                      <a:prstDash val="solid"/>
                    </a:lnT>
                    <a:lnB w="6096">
                      <a:solidFill>
                        <a:srgbClr val="000000"/>
                      </a:solidFill>
                      <a:prstDash val="solid"/>
                    </a:lnB>
                  </a:tcPr>
                </a:tc>
                <a:tc hMerge="1">
                  <a:txBody>
                    <a:bodyPr/>
                    <a:lstStyle/>
                    <a:p>
                      <a:endParaRPr/>
                    </a:p>
                  </a:txBody>
                  <a:tcPr marL="0" marR="0" marT="0" marB="0">
                    <a:lnL w="28194">
                      <a:solidFill>
                        <a:srgbClr val="000000"/>
                      </a:solidFill>
                      <a:prstDash val="solid"/>
                    </a:lnL>
                    <a:lnR w="28193">
                      <a:solidFill>
                        <a:srgbClr val="000000"/>
                      </a:solidFill>
                      <a:prstDash val="solid"/>
                    </a:lnR>
                    <a:lnT w="28194">
                      <a:solidFill>
                        <a:srgbClr val="000000"/>
                      </a:solidFill>
                      <a:prstDash val="solid"/>
                    </a:lnT>
                    <a:lnB w="6096">
                      <a:solidFill>
                        <a:srgbClr val="000000"/>
                      </a:solidFill>
                      <a:prstDash val="solid"/>
                    </a:lnB>
                  </a:tcPr>
                </a:tc>
                <a:extLst>
                  <a:ext uri="{0D108BD9-81ED-4DB2-BD59-A6C34878D82A}">
                    <a16:rowId xmlns:a16="http://schemas.microsoft.com/office/drawing/2014/main" val="10013"/>
                  </a:ext>
                </a:extLst>
              </a:tr>
              <a:tr h="198883">
                <a:tc>
                  <a:txBody>
                    <a:bodyPr/>
                    <a:lstStyle/>
                    <a:p>
                      <a:pPr marL="0" indent="54864">
                        <a:lnSpc>
                          <a:spcPct val="95416"/>
                        </a:lnSpc>
                      </a:pPr>
                      <a:r>
                        <a:rPr lang="en-US" altLang="zh-CN" sz="1200" dirty="0">
                          <a:solidFill>
                            <a:srgbClr val="000000"/>
                          </a:solidFill>
                          <a:latin typeface="Times New Roman"/>
                          <a:ea typeface="Times New Roman"/>
                        </a:rPr>
                        <a:t>Pump</a:t>
                      </a:r>
                      <a:r>
                        <a:rPr lang="en-US" altLang="zh-CN" sz="1200" spc="-70" dirty="0">
                          <a:solidFill>
                            <a:srgbClr val="000000"/>
                          </a:solidFill>
                          <a:latin typeface="Times New Roman"/>
                          <a:cs typeface="Times New Roman"/>
                        </a:rPr>
                        <a:t> </a:t>
                      </a:r>
                      <a:r>
                        <a:rPr lang="en-US" altLang="zh-CN" sz="1200" dirty="0">
                          <a:solidFill>
                            <a:srgbClr val="000000"/>
                          </a:solidFill>
                          <a:latin typeface="Times New Roman"/>
                          <a:ea typeface="Times New Roman"/>
                        </a:rPr>
                        <a:t>or</a:t>
                      </a:r>
                      <a:r>
                        <a:rPr lang="en-US" altLang="zh-CN" sz="1200" spc="-75" dirty="0">
                          <a:solidFill>
                            <a:srgbClr val="000000"/>
                          </a:solidFill>
                          <a:latin typeface="Times New Roman"/>
                          <a:cs typeface="Times New Roman"/>
                        </a:rPr>
                        <a:t> </a:t>
                      </a:r>
                      <a:r>
                        <a:rPr lang="en-US" altLang="zh-CN" sz="1200" dirty="0">
                          <a:solidFill>
                            <a:srgbClr val="000000"/>
                          </a:solidFill>
                          <a:latin typeface="Times New Roman"/>
                          <a:ea typeface="Times New Roman"/>
                        </a:rPr>
                        <a:t>bailer</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6">
                      <a:solidFill>
                        <a:srgbClr val="000000"/>
                      </a:solidFill>
                      <a:prstDash val="solid"/>
                    </a:lnB>
                  </a:tcPr>
                </a:tc>
                <a:tc rowSpan="6" gridSpan="4">
                  <a:txBody>
                    <a:bodyPr/>
                    <a:lstStyle/>
                    <a:p>
                      <a:pPr>
                        <a:lnSpc>
                          <a:spcPct val="100000"/>
                        </a:lnSpc>
                      </a:pPr>
                      <a:r>
                        <a:rPr lang="en-US" altLang="zh-CN" sz="600" dirty="0">
                          <a:solidFill>
                            <a:srgbClr val="000000"/>
                          </a:solidFill>
                          <a:latin typeface="Times New Roman"/>
                          <a:ea typeface="Times New Roman"/>
                        </a:rPr>
                        <a:t> </a:t>
                      </a: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rowSpan="6" h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rowSpan="6" h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rowSpan="6" h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extLst>
                  <a:ext uri="{0D108BD9-81ED-4DB2-BD59-A6C34878D82A}">
                    <a16:rowId xmlns:a16="http://schemas.microsoft.com/office/drawing/2014/main" val="10014"/>
                  </a:ext>
                </a:extLst>
              </a:tr>
              <a:tr h="199719">
                <a:tc>
                  <a:txBody>
                    <a:bodyPr/>
                    <a:lstStyle/>
                    <a:p>
                      <a:pPr marL="0" indent="54864">
                        <a:lnSpc>
                          <a:spcPct val="95833"/>
                        </a:lnSpc>
                      </a:pPr>
                      <a:r>
                        <a:rPr lang="en-US" altLang="zh-CN" sz="1200" spc="-15" dirty="0">
                          <a:solidFill>
                            <a:srgbClr val="000000"/>
                          </a:solidFill>
                          <a:latin typeface="Times New Roman"/>
                          <a:ea typeface="Times New Roman"/>
                        </a:rPr>
                        <a:t>Spray</a:t>
                      </a:r>
                      <a:r>
                        <a:rPr lang="en-US" altLang="zh-CN" sz="1200" dirty="0">
                          <a:solidFill>
                            <a:srgbClr val="000000"/>
                          </a:solidFill>
                          <a:latin typeface="Times New Roman"/>
                          <a:cs typeface="Times New Roman"/>
                        </a:rPr>
                        <a:t> </a:t>
                      </a:r>
                      <a:r>
                        <a:rPr lang="en-US" altLang="zh-CN" sz="1200" spc="-15" dirty="0">
                          <a:solidFill>
                            <a:srgbClr val="000000"/>
                          </a:solidFill>
                          <a:latin typeface="Times New Roman"/>
                          <a:ea typeface="Times New Roman"/>
                        </a:rPr>
                        <a:t>skirt</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5">
                      <a:solidFill>
                        <a:srgbClr val="000000"/>
                      </a:solidFill>
                      <a:prstDash val="solid"/>
                    </a:lnB>
                  </a:tcPr>
                </a:tc>
                <a:tc gridSpan="4"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extLst>
                  <a:ext uri="{0D108BD9-81ED-4DB2-BD59-A6C34878D82A}">
                    <a16:rowId xmlns:a16="http://schemas.microsoft.com/office/drawing/2014/main" val="10015"/>
                  </a:ext>
                </a:extLst>
              </a:tr>
              <a:tr h="198883">
                <a:tc>
                  <a:txBody>
                    <a:bodyPr/>
                    <a:lstStyle/>
                    <a:p>
                      <a:pPr marL="0" indent="54864">
                        <a:lnSpc>
                          <a:spcPct val="95833"/>
                        </a:lnSpc>
                      </a:pPr>
                      <a:r>
                        <a:rPr lang="en-US" altLang="zh-CN" sz="1200" dirty="0">
                          <a:solidFill>
                            <a:srgbClr val="000000"/>
                          </a:solidFill>
                          <a:latin typeface="Times New Roman"/>
                          <a:ea typeface="Times New Roman"/>
                        </a:rPr>
                        <a:t>Spare</a:t>
                      </a:r>
                      <a:r>
                        <a:rPr lang="en-US" altLang="zh-CN" sz="1200" spc="-45" dirty="0">
                          <a:solidFill>
                            <a:srgbClr val="000000"/>
                          </a:solidFill>
                          <a:latin typeface="Times New Roman"/>
                          <a:cs typeface="Times New Roman"/>
                        </a:rPr>
                        <a:t> </a:t>
                      </a:r>
                      <a:r>
                        <a:rPr lang="en-US" altLang="zh-CN" sz="1200" dirty="0">
                          <a:solidFill>
                            <a:srgbClr val="000000"/>
                          </a:solidFill>
                          <a:latin typeface="Times New Roman"/>
                          <a:ea typeface="Times New Roman"/>
                        </a:rPr>
                        <a:t>paddle</a:t>
                      </a:r>
                      <a:r>
                        <a:rPr lang="en-US" altLang="zh-CN" sz="1200" spc="-45" dirty="0">
                          <a:solidFill>
                            <a:srgbClr val="000000"/>
                          </a:solidFill>
                          <a:latin typeface="Times New Roman"/>
                          <a:cs typeface="Times New Roman"/>
                        </a:rPr>
                        <a:t> </a:t>
                      </a:r>
                      <a:r>
                        <a:rPr lang="en-US" altLang="zh-CN" sz="1200" dirty="0">
                          <a:solidFill>
                            <a:srgbClr val="000000"/>
                          </a:solidFill>
                          <a:latin typeface="Times New Roman"/>
                          <a:ea typeface="Times New Roman"/>
                        </a:rPr>
                        <a:t>/</a:t>
                      </a:r>
                      <a:r>
                        <a:rPr lang="en-US" altLang="zh-CN" sz="1200" spc="-50" dirty="0">
                          <a:solidFill>
                            <a:srgbClr val="000000"/>
                          </a:solidFill>
                          <a:latin typeface="Times New Roman"/>
                          <a:cs typeface="Times New Roman"/>
                        </a:rPr>
                        <a:t> </a:t>
                      </a:r>
                      <a:r>
                        <a:rPr lang="en-US" altLang="zh-CN" sz="1200" dirty="0">
                          <a:solidFill>
                            <a:srgbClr val="000000"/>
                          </a:solidFill>
                          <a:latin typeface="Times New Roman"/>
                          <a:ea typeface="Times New Roman"/>
                        </a:rPr>
                        <a:t>oars</a:t>
                      </a:r>
                    </a:p>
                  </a:txBody>
                  <a:tcPr marL="0" marR="0" marT="0" marB="0">
                    <a:lnL w="28193">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5">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5">
                      <a:solidFill>
                        <a:srgbClr val="000000"/>
                      </a:solidFill>
                      <a:prstDash val="solid"/>
                    </a:lnT>
                    <a:lnB w="6096">
                      <a:solidFill>
                        <a:srgbClr val="000000"/>
                      </a:solidFill>
                      <a:prstDash val="solid"/>
                    </a:lnB>
                  </a:tcPr>
                </a:tc>
                <a:tc gridSpan="4"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extLst>
                  <a:ext uri="{0D108BD9-81ED-4DB2-BD59-A6C34878D82A}">
                    <a16:rowId xmlns:a16="http://schemas.microsoft.com/office/drawing/2014/main" val="10016"/>
                  </a:ext>
                </a:extLst>
              </a:tr>
              <a:tr h="198884">
                <a:tc>
                  <a:txBody>
                    <a:bodyPr/>
                    <a:lstStyle/>
                    <a:p>
                      <a:pPr marL="0" indent="54864">
                        <a:lnSpc>
                          <a:spcPct val="95833"/>
                        </a:lnSpc>
                      </a:pPr>
                      <a:r>
                        <a:rPr lang="en-US" altLang="zh-CN" sz="1200" dirty="0">
                          <a:solidFill>
                            <a:srgbClr val="000000"/>
                          </a:solidFill>
                          <a:latin typeface="Times New Roman"/>
                          <a:ea typeface="Times New Roman"/>
                        </a:rPr>
                        <a:t>Compass</a:t>
                      </a:r>
                      <a:r>
                        <a:rPr lang="en-US" altLang="zh-CN" sz="1200" spc="-25" dirty="0">
                          <a:solidFill>
                            <a:srgbClr val="000000"/>
                          </a:solidFill>
                          <a:latin typeface="Times New Roman"/>
                          <a:cs typeface="Times New Roman"/>
                        </a:rPr>
                        <a:t> </a:t>
                      </a:r>
                      <a:r>
                        <a:rPr lang="en-US" altLang="zh-CN" sz="1200" dirty="0">
                          <a:solidFill>
                            <a:srgbClr val="000000"/>
                          </a:solidFill>
                          <a:latin typeface="Times New Roman"/>
                          <a:ea typeface="Times New Roman"/>
                        </a:rPr>
                        <a:t>/</a:t>
                      </a:r>
                      <a:r>
                        <a:rPr lang="en-US" altLang="zh-CN" sz="1200" spc="-30" dirty="0">
                          <a:solidFill>
                            <a:srgbClr val="000000"/>
                          </a:solidFill>
                          <a:latin typeface="Times New Roman"/>
                          <a:cs typeface="Times New Roman"/>
                        </a:rPr>
                        <a:t> </a:t>
                      </a:r>
                      <a:r>
                        <a:rPr lang="en-US" altLang="zh-CN" sz="1200" dirty="0">
                          <a:solidFill>
                            <a:srgbClr val="000000"/>
                          </a:solidFill>
                          <a:latin typeface="Times New Roman"/>
                          <a:ea typeface="Times New Roman"/>
                        </a:rPr>
                        <a:t>GPS</a:t>
                      </a:r>
                      <a:r>
                        <a:rPr lang="en-US" altLang="zh-CN" sz="1200" spc="-25" dirty="0">
                          <a:solidFill>
                            <a:srgbClr val="000000"/>
                          </a:solidFill>
                          <a:latin typeface="Times New Roman"/>
                          <a:cs typeface="Times New Roman"/>
                        </a:rPr>
                        <a:t> </a:t>
                      </a:r>
                      <a:r>
                        <a:rPr lang="en-US" altLang="zh-CN" sz="1200" dirty="0">
                          <a:solidFill>
                            <a:srgbClr val="000000"/>
                          </a:solidFill>
                          <a:latin typeface="Times New Roman"/>
                          <a:ea typeface="Times New Roman"/>
                        </a:rPr>
                        <a:t>/</a:t>
                      </a:r>
                      <a:r>
                        <a:rPr lang="en-US" altLang="zh-CN" sz="1200" spc="-30" dirty="0">
                          <a:solidFill>
                            <a:srgbClr val="000000"/>
                          </a:solidFill>
                          <a:latin typeface="Times New Roman"/>
                          <a:cs typeface="Times New Roman"/>
                        </a:rPr>
                        <a:t> </a:t>
                      </a:r>
                      <a:r>
                        <a:rPr lang="en-US" altLang="zh-CN" sz="1200" dirty="0">
                          <a:solidFill>
                            <a:srgbClr val="000000"/>
                          </a:solidFill>
                          <a:latin typeface="Times New Roman"/>
                          <a:ea typeface="Times New Roman"/>
                        </a:rPr>
                        <a:t>navigation</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chart</a:t>
                      </a:r>
                    </a:p>
                  </a:txBody>
                  <a:tcPr marL="0" marR="0" marT="0" marB="0">
                    <a:lnL w="28193">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6">
                      <a:solidFill>
                        <a:srgbClr val="000000"/>
                      </a:solidFill>
                      <a:prstDash val="solid"/>
                    </a:lnB>
                  </a:tcPr>
                </a:tc>
                <a:tc gridSpan="4"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extLst>
                  <a:ext uri="{0D108BD9-81ED-4DB2-BD59-A6C34878D82A}">
                    <a16:rowId xmlns:a16="http://schemas.microsoft.com/office/drawing/2014/main" val="10017"/>
                  </a:ext>
                </a:extLst>
              </a:tr>
              <a:tr h="198883">
                <a:tc>
                  <a:txBody>
                    <a:bodyPr/>
                    <a:lstStyle/>
                    <a:p>
                      <a:pPr marL="0" indent="54864">
                        <a:lnSpc>
                          <a:spcPct val="95416"/>
                        </a:lnSpc>
                      </a:pPr>
                      <a:r>
                        <a:rPr lang="en-US" altLang="zh-CN" sz="1200" dirty="0">
                          <a:solidFill>
                            <a:srgbClr val="000000"/>
                          </a:solidFill>
                          <a:latin typeface="Times New Roman"/>
                          <a:ea typeface="Times New Roman"/>
                        </a:rPr>
                        <a:t>Tow</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boat</a:t>
                      </a:r>
                      <a:r>
                        <a:rPr lang="en-US" altLang="zh-CN" sz="1200" spc="-35" dirty="0">
                          <a:solidFill>
                            <a:srgbClr val="000000"/>
                          </a:solidFill>
                          <a:latin typeface="Times New Roman"/>
                          <a:cs typeface="Times New Roman"/>
                        </a:rPr>
                        <a:t> </a:t>
                      </a:r>
                      <a:r>
                        <a:rPr lang="en-US" altLang="zh-CN" sz="1200" dirty="0">
                          <a:solidFill>
                            <a:srgbClr val="000000"/>
                          </a:solidFill>
                          <a:latin typeface="Times New Roman"/>
                          <a:ea typeface="Times New Roman"/>
                        </a:rPr>
                        <a:t>recovery</a:t>
                      </a:r>
                      <a:r>
                        <a:rPr lang="en-US" altLang="zh-CN" sz="1200" spc="-40" dirty="0">
                          <a:solidFill>
                            <a:srgbClr val="000000"/>
                          </a:solidFill>
                          <a:latin typeface="Times New Roman"/>
                          <a:cs typeface="Times New Roman"/>
                        </a:rPr>
                        <a:t> </a:t>
                      </a:r>
                      <a:r>
                        <a:rPr lang="en-US" altLang="zh-CN" sz="1200" dirty="0">
                          <a:solidFill>
                            <a:srgbClr val="000000"/>
                          </a:solidFill>
                          <a:latin typeface="Times New Roman"/>
                          <a:ea typeface="Times New Roman"/>
                        </a:rPr>
                        <a:t>system</a:t>
                      </a:r>
                    </a:p>
                  </a:txBody>
                  <a:tcPr marL="0" marR="0" marT="0" marB="0">
                    <a:lnL w="28193">
                      <a:solidFill>
                        <a:srgbClr val="000000"/>
                      </a:solidFill>
                      <a:prstDash val="solid"/>
                    </a:lnL>
                    <a:lnR w="9143">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9143">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6">
                      <a:solidFill>
                        <a:srgbClr val="000000"/>
                      </a:solidFill>
                      <a:prstDash val="solid"/>
                    </a:lnT>
                    <a:lnB w="6095">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6">
                      <a:solidFill>
                        <a:srgbClr val="000000"/>
                      </a:solidFill>
                      <a:prstDash val="solid"/>
                    </a:lnT>
                    <a:lnB w="6095">
                      <a:solidFill>
                        <a:srgbClr val="000000"/>
                      </a:solidFill>
                      <a:prstDash val="solid"/>
                    </a:lnB>
                  </a:tcPr>
                </a:tc>
                <a:tc gridSpan="4"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extLst>
                  <a:ext uri="{0D108BD9-81ED-4DB2-BD59-A6C34878D82A}">
                    <a16:rowId xmlns:a16="http://schemas.microsoft.com/office/drawing/2014/main" val="10018"/>
                  </a:ext>
                </a:extLst>
              </a:tr>
              <a:tr h="258215">
                <a:tc>
                  <a:txBody>
                    <a:bodyPr/>
                    <a:lstStyle/>
                    <a:p>
                      <a:pPr marL="0" indent="54864">
                        <a:lnSpc>
                          <a:spcPct val="100000"/>
                        </a:lnSpc>
                      </a:pPr>
                      <a:r>
                        <a:rPr lang="en-US" altLang="zh-CN" sz="1200" dirty="0">
                          <a:solidFill>
                            <a:srgbClr val="000000"/>
                          </a:solidFill>
                          <a:latin typeface="Times New Roman"/>
                          <a:ea typeface="Times New Roman"/>
                        </a:rPr>
                        <a:t>Marine</a:t>
                      </a:r>
                      <a:r>
                        <a:rPr lang="en-US" altLang="zh-CN" sz="1200" spc="-20" dirty="0">
                          <a:solidFill>
                            <a:srgbClr val="000000"/>
                          </a:solidFill>
                          <a:latin typeface="Times New Roman"/>
                          <a:cs typeface="Times New Roman"/>
                        </a:rPr>
                        <a:t> </a:t>
                      </a:r>
                      <a:r>
                        <a:rPr lang="en-US" altLang="zh-CN" sz="1200" dirty="0">
                          <a:solidFill>
                            <a:srgbClr val="000000"/>
                          </a:solidFill>
                          <a:latin typeface="Times New Roman"/>
                          <a:ea typeface="Times New Roman"/>
                        </a:rPr>
                        <a:t>radio</a:t>
                      </a:r>
                      <a:r>
                        <a:rPr lang="en-US" altLang="zh-CN" sz="1200" spc="-20" dirty="0">
                          <a:solidFill>
                            <a:srgbClr val="000000"/>
                          </a:solidFill>
                          <a:latin typeface="Times New Roman"/>
                          <a:cs typeface="Times New Roman"/>
                        </a:rPr>
                        <a:t> </a:t>
                      </a:r>
                      <a:r>
                        <a:rPr lang="en-US" altLang="zh-CN" sz="1200" dirty="0">
                          <a:solidFill>
                            <a:srgbClr val="000000"/>
                          </a:solidFill>
                          <a:latin typeface="Times New Roman"/>
                          <a:ea typeface="Times New Roman"/>
                        </a:rPr>
                        <a:t>(VHF)</a:t>
                      </a:r>
                      <a:r>
                        <a:rPr lang="en-US" altLang="zh-CN" sz="1200" spc="-25" dirty="0">
                          <a:solidFill>
                            <a:srgbClr val="000000"/>
                          </a:solidFill>
                          <a:latin typeface="Times New Roman"/>
                          <a:cs typeface="Times New Roman"/>
                        </a:rPr>
                        <a:t> </a:t>
                      </a:r>
                      <a:r>
                        <a:rPr lang="en-US" altLang="zh-CN" sz="1200" dirty="0">
                          <a:solidFill>
                            <a:srgbClr val="000000"/>
                          </a:solidFill>
                          <a:latin typeface="Times New Roman"/>
                          <a:ea typeface="Times New Roman"/>
                        </a:rPr>
                        <a:t>/</a:t>
                      </a:r>
                      <a:r>
                        <a:rPr lang="en-US" altLang="zh-CN" sz="1200" spc="-20" dirty="0">
                          <a:solidFill>
                            <a:srgbClr val="000000"/>
                          </a:solidFill>
                          <a:latin typeface="Times New Roman"/>
                          <a:cs typeface="Times New Roman"/>
                        </a:rPr>
                        <a:t> </a:t>
                      </a:r>
                      <a:r>
                        <a:rPr lang="en-US" altLang="zh-CN" sz="1200" dirty="0">
                          <a:solidFill>
                            <a:srgbClr val="000000"/>
                          </a:solidFill>
                          <a:latin typeface="Times New Roman"/>
                          <a:ea typeface="Times New Roman"/>
                        </a:rPr>
                        <a:t>cell</a:t>
                      </a:r>
                      <a:r>
                        <a:rPr lang="en-US" altLang="zh-CN" sz="1200" spc="-20" dirty="0">
                          <a:solidFill>
                            <a:srgbClr val="000000"/>
                          </a:solidFill>
                          <a:latin typeface="Times New Roman"/>
                          <a:cs typeface="Times New Roman"/>
                        </a:rPr>
                        <a:t> </a:t>
                      </a:r>
                      <a:r>
                        <a:rPr lang="en-US" altLang="zh-CN" sz="1200" dirty="0">
                          <a:solidFill>
                            <a:srgbClr val="000000"/>
                          </a:solidFill>
                          <a:latin typeface="Times New Roman"/>
                          <a:ea typeface="Times New Roman"/>
                        </a:rPr>
                        <a:t>phone</a:t>
                      </a:r>
                      <a:r>
                        <a:rPr lang="en-US" altLang="zh-CN" sz="1200" spc="-25" dirty="0">
                          <a:solidFill>
                            <a:srgbClr val="000000"/>
                          </a:solidFill>
                          <a:latin typeface="Times New Roman"/>
                          <a:cs typeface="Times New Roman"/>
                        </a:rPr>
                        <a:t> </a:t>
                      </a:r>
                      <a:r>
                        <a:rPr lang="en-US" altLang="zh-CN" sz="1200" dirty="0">
                          <a:solidFill>
                            <a:srgbClr val="000000"/>
                          </a:solidFill>
                          <a:latin typeface="Times New Roman"/>
                          <a:ea typeface="Times New Roman"/>
                        </a:rPr>
                        <a:t>/</a:t>
                      </a:r>
                      <a:r>
                        <a:rPr lang="en-US" altLang="zh-CN" sz="1200" spc="-25" dirty="0">
                          <a:solidFill>
                            <a:srgbClr val="000000"/>
                          </a:solidFill>
                          <a:latin typeface="Times New Roman"/>
                          <a:cs typeface="Times New Roman"/>
                        </a:rPr>
                        <a:t> </a:t>
                      </a:r>
                      <a:r>
                        <a:rPr lang="en-US" altLang="zh-CN" sz="1200" dirty="0">
                          <a:solidFill>
                            <a:srgbClr val="000000"/>
                          </a:solidFill>
                          <a:latin typeface="Times New Roman"/>
                          <a:ea typeface="Times New Roman"/>
                        </a:rPr>
                        <a:t>PLB</a:t>
                      </a:r>
                    </a:p>
                  </a:txBody>
                  <a:tcPr marL="0" marR="0" marT="0" marB="0">
                    <a:lnL w="28193">
                      <a:solidFill>
                        <a:srgbClr val="000000"/>
                      </a:solidFill>
                      <a:prstDash val="solid"/>
                    </a:lnL>
                    <a:lnR w="9143">
                      <a:solidFill>
                        <a:srgbClr val="000000"/>
                      </a:solidFill>
                      <a:prstDash val="solid"/>
                    </a:lnR>
                    <a:lnT w="6095">
                      <a:solidFill>
                        <a:srgbClr val="000000"/>
                      </a:solidFill>
                      <a:prstDash val="solid"/>
                    </a:lnT>
                    <a:lnB w="28193">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9143">
                      <a:solidFill>
                        <a:srgbClr val="000000"/>
                      </a:solidFill>
                      <a:prstDash val="solid"/>
                    </a:lnL>
                    <a:lnR w="6095">
                      <a:solidFill>
                        <a:srgbClr val="000000"/>
                      </a:solidFill>
                      <a:prstDash val="solid"/>
                    </a:lnR>
                    <a:lnT w="6095">
                      <a:solidFill>
                        <a:srgbClr val="000000"/>
                      </a:solidFill>
                      <a:prstDash val="solid"/>
                    </a:lnT>
                    <a:lnB w="28193">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5">
                      <a:solidFill>
                        <a:srgbClr val="000000"/>
                      </a:solidFill>
                      <a:prstDash val="solid"/>
                    </a:lnL>
                    <a:lnR w="6096">
                      <a:solidFill>
                        <a:srgbClr val="000000"/>
                      </a:solidFill>
                      <a:prstDash val="solid"/>
                    </a:lnR>
                    <a:lnT w="6095">
                      <a:solidFill>
                        <a:srgbClr val="000000"/>
                      </a:solidFill>
                      <a:prstDash val="solid"/>
                    </a:lnT>
                    <a:lnB w="28193">
                      <a:solidFill>
                        <a:srgbClr val="000000"/>
                      </a:solidFill>
                      <a:prstDash val="solid"/>
                    </a:lnB>
                  </a:tcPr>
                </a:tc>
                <a:tc>
                  <a:txBody>
                    <a:bodyPr/>
                    <a:lstStyle/>
                    <a:p>
                      <a:pPr>
                        <a:lnSpc>
                          <a:spcPct val="100000"/>
                        </a:lnSpc>
                      </a:pPr>
                      <a:r>
                        <a:rPr lang="en-US" altLang="zh-CN" sz="600" dirty="0">
                          <a:solidFill>
                            <a:srgbClr val="000000"/>
                          </a:solidFill>
                          <a:latin typeface="Times New Roman"/>
                          <a:ea typeface="Times New Roman"/>
                        </a:rPr>
                        <a:t> </a:t>
                      </a:r>
                    </a:p>
                  </a:txBody>
                  <a:tcPr marL="0" marR="0" marT="0" marB="0">
                    <a:lnL w="6096">
                      <a:solidFill>
                        <a:srgbClr val="000000"/>
                      </a:solidFill>
                      <a:prstDash val="solid"/>
                    </a:lnL>
                    <a:lnR w="28194">
                      <a:solidFill>
                        <a:srgbClr val="000000"/>
                      </a:solidFill>
                      <a:prstDash val="solid"/>
                    </a:lnR>
                    <a:lnT w="6095">
                      <a:solidFill>
                        <a:srgbClr val="000000"/>
                      </a:solidFill>
                      <a:prstDash val="solid"/>
                    </a:lnT>
                    <a:lnB w="28193">
                      <a:solidFill>
                        <a:srgbClr val="000000"/>
                      </a:solidFill>
                      <a:prstDash val="solid"/>
                    </a:lnB>
                  </a:tcPr>
                </a:tc>
                <a:tc gridSpan="4"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tc hMerge="1" vMerge="1">
                  <a:txBody>
                    <a:bodyPr/>
                    <a:lstStyle/>
                    <a:p>
                      <a:endParaRPr/>
                    </a:p>
                  </a:txBody>
                  <a:tcPr marL="0" marR="0" marT="0" marB="0">
                    <a:lnL w="28194">
                      <a:solidFill>
                        <a:srgbClr val="000000"/>
                      </a:solidFill>
                      <a:prstDash val="solid"/>
                    </a:lnL>
                    <a:lnR w="28193">
                      <a:solidFill>
                        <a:srgbClr val="000000"/>
                      </a:solidFill>
                      <a:prstDash val="solid"/>
                    </a:lnR>
                    <a:lnT w="6096">
                      <a:solidFill>
                        <a:srgbClr val="000000"/>
                      </a:solidFill>
                      <a:prstDash val="solid"/>
                    </a:lnT>
                    <a:lnB w="28193">
                      <a:solidFill>
                        <a:srgbClr val="000000"/>
                      </a:solidFill>
                      <a:prstDash val="solid"/>
                    </a:lnB>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6359606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3142-A4CC-FD77-A57D-455763F444E4}"/>
              </a:ext>
            </a:extLst>
          </p:cNvPr>
          <p:cNvSpPr>
            <a:spLocks noGrp="1"/>
          </p:cNvSpPr>
          <p:nvPr>
            <p:ph type="title"/>
          </p:nvPr>
        </p:nvSpPr>
        <p:spPr>
          <a:xfrm>
            <a:off x="1210235" y="305318"/>
            <a:ext cx="7772400" cy="1143000"/>
          </a:xfrm>
        </p:spPr>
        <p:txBody>
          <a:bodyPr/>
          <a:lstStyle/>
          <a:p>
            <a:r>
              <a:rPr lang="en-US" sz="4000" dirty="0"/>
              <a:t>Identify your vessel</a:t>
            </a:r>
          </a:p>
        </p:txBody>
      </p:sp>
      <p:sp>
        <p:nvSpPr>
          <p:cNvPr id="3" name="Content Placeholder 2">
            <a:extLst>
              <a:ext uri="{FF2B5EF4-FFF2-40B4-BE49-F238E27FC236}">
                <a16:creationId xmlns:a16="http://schemas.microsoft.com/office/drawing/2014/main" id="{8305DD2E-EDD3-EA40-4D8F-940DAF8F731C}"/>
              </a:ext>
            </a:extLst>
          </p:cNvPr>
          <p:cNvSpPr>
            <a:spLocks noGrp="1"/>
          </p:cNvSpPr>
          <p:nvPr>
            <p:ph idx="1"/>
          </p:nvPr>
        </p:nvSpPr>
        <p:spPr>
          <a:xfrm>
            <a:off x="1145337" y="2006666"/>
            <a:ext cx="7772401" cy="4525963"/>
          </a:xfrm>
        </p:spPr>
        <p:txBody>
          <a:bodyPr/>
          <a:lstStyle/>
          <a:p>
            <a:r>
              <a:rPr lang="en-US" dirty="0">
                <a:latin typeface="+mj-lt"/>
              </a:rPr>
              <a:t>Paddle Reflectors</a:t>
            </a:r>
          </a:p>
          <a:p>
            <a:r>
              <a:rPr lang="en-US" dirty="0">
                <a:latin typeface="+mj-lt"/>
              </a:rPr>
              <a:t>If Found Sticker</a:t>
            </a:r>
          </a:p>
        </p:txBody>
      </p:sp>
      <p:sp>
        <p:nvSpPr>
          <p:cNvPr id="4" name="Slide Number Placeholder 3">
            <a:extLst>
              <a:ext uri="{FF2B5EF4-FFF2-40B4-BE49-F238E27FC236}">
                <a16:creationId xmlns:a16="http://schemas.microsoft.com/office/drawing/2014/main" id="{D0C89FF2-A2F2-5065-9C35-530A7E3DE06C}"/>
              </a:ext>
            </a:extLst>
          </p:cNvPr>
          <p:cNvSpPr>
            <a:spLocks noGrp="1"/>
          </p:cNvSpPr>
          <p:nvPr>
            <p:ph type="sldNum" sz="quarter" idx="12"/>
          </p:nvPr>
        </p:nvSpPr>
        <p:spPr/>
        <p:txBody>
          <a:bodyPr/>
          <a:lstStyle/>
          <a:p>
            <a:fld id="{380ED3A3-BA43-43DE-9A59-7E0E033A89EB}" type="slidenum">
              <a:rPr lang="en-US" smtClean="0"/>
              <a:t>77</a:t>
            </a:fld>
            <a:endParaRPr lang="en-US"/>
          </a:p>
        </p:txBody>
      </p:sp>
      <p:pic>
        <p:nvPicPr>
          <p:cNvPr id="5" name="Google Shape;770;p73">
            <a:extLst>
              <a:ext uri="{FF2B5EF4-FFF2-40B4-BE49-F238E27FC236}">
                <a16:creationId xmlns:a16="http://schemas.microsoft.com/office/drawing/2014/main" id="{DC506E96-1D11-852E-413D-9AA5045050A1}"/>
              </a:ext>
            </a:extLst>
          </p:cNvPr>
          <p:cNvPicPr preferRelativeResize="0"/>
          <p:nvPr/>
        </p:nvPicPr>
        <p:blipFill rotWithShape="1">
          <a:blip r:embed="rId3">
            <a:alphaModFix/>
          </a:blip>
          <a:srcRect/>
          <a:stretch/>
        </p:blipFill>
        <p:spPr>
          <a:xfrm>
            <a:off x="5623209" y="2006666"/>
            <a:ext cx="3359426" cy="3251134"/>
          </a:xfrm>
          <a:prstGeom prst="rect">
            <a:avLst/>
          </a:prstGeom>
          <a:noFill/>
          <a:ln>
            <a:noFill/>
          </a:ln>
        </p:spPr>
      </p:pic>
      <p:pic>
        <p:nvPicPr>
          <p:cNvPr id="6" name="Picture 3">
            <a:extLst>
              <a:ext uri="{FF2B5EF4-FFF2-40B4-BE49-F238E27FC236}">
                <a16:creationId xmlns:a16="http://schemas.microsoft.com/office/drawing/2014/main" id="{F61B3632-3AFC-FF23-F099-D9C9C21427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3838" y="3632232"/>
            <a:ext cx="3959627" cy="246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9768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990600" y="318726"/>
            <a:ext cx="7772400" cy="1143000"/>
          </a:xfrm>
        </p:spPr>
        <p:txBody>
          <a:bodyPr>
            <a:normAutofit/>
          </a:bodyPr>
          <a:lstStyle/>
          <a:p>
            <a:r>
              <a:rPr lang="en-US" sz="4000" dirty="0"/>
              <a:t>Have fun, but be safe!</a:t>
            </a:r>
          </a:p>
        </p:txBody>
      </p:sp>
      <p:sp>
        <p:nvSpPr>
          <p:cNvPr id="12292" name="Slide Number Placeholder 4"/>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751BE204-8CCA-44B2-921F-2F1DF71C372A}" type="slidenum">
              <a:rPr lang="en-US" sz="1400" smtClean="0">
                <a:solidFill>
                  <a:srgbClr val="000000"/>
                </a:solidFill>
              </a:rPr>
              <a:pPr eaLnBrk="1" hangingPunct="1"/>
              <a:t>78</a:t>
            </a:fld>
            <a:endParaRPr lang="en-US" sz="1400">
              <a:solidFill>
                <a:srgbClr val="000000"/>
              </a:solidFill>
            </a:endParaRPr>
          </a:p>
        </p:txBody>
      </p:sp>
      <p:pic>
        <p:nvPicPr>
          <p:cNvPr id="12293"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514600" y="1880862"/>
            <a:ext cx="5638800" cy="3906837"/>
          </a:xfrm>
          <a:noFill/>
        </p:spPr>
      </p:pic>
    </p:spTree>
    <p:extLst>
      <p:ext uri="{BB962C8B-B14F-4D97-AF65-F5344CB8AC3E}">
        <p14:creationId xmlns:p14="http://schemas.microsoft.com/office/powerpoint/2010/main" val="9551478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727596-BFE9-D9DF-DB12-A3EF7F6338D8}"/>
              </a:ext>
            </a:extLst>
          </p:cNvPr>
          <p:cNvSpPr>
            <a:spLocks noGrp="1"/>
          </p:cNvSpPr>
          <p:nvPr>
            <p:ph type="title"/>
          </p:nvPr>
        </p:nvSpPr>
        <p:spPr>
          <a:xfrm>
            <a:off x="1219200" y="554761"/>
            <a:ext cx="7886700" cy="1301748"/>
          </a:xfrm>
        </p:spPr>
        <p:txBody>
          <a:bodyPr/>
          <a:lstStyle/>
          <a:p>
            <a:r>
              <a:rPr lang="en-US" sz="4000" dirty="0"/>
              <a:t>REVIEW/QUESTIONS SECTION IV</a:t>
            </a:r>
          </a:p>
        </p:txBody>
      </p:sp>
      <p:sp>
        <p:nvSpPr>
          <p:cNvPr id="6" name="Text Placeholder 5">
            <a:extLst>
              <a:ext uri="{FF2B5EF4-FFF2-40B4-BE49-F238E27FC236}">
                <a16:creationId xmlns:a16="http://schemas.microsoft.com/office/drawing/2014/main" id="{53874053-C1B9-E232-E467-311D2954EFDB}"/>
              </a:ext>
            </a:extLst>
          </p:cNvPr>
          <p:cNvSpPr>
            <a:spLocks noGrp="1"/>
          </p:cNvSpPr>
          <p:nvPr>
            <p:ph type="body" idx="1"/>
          </p:nvPr>
        </p:nvSpPr>
        <p:spPr>
          <a:xfrm>
            <a:off x="1219200" y="2286000"/>
            <a:ext cx="7581900" cy="4876800"/>
          </a:xfrm>
        </p:spPr>
        <p:txBody>
          <a:bodyPr/>
          <a:lstStyle/>
          <a:p>
            <a:r>
              <a:rPr lang="en-US" sz="3200" dirty="0">
                <a:latin typeface="+mj-lt"/>
              </a:rPr>
              <a:t>1. What are some mobile apps useful to paddlers? Which are you most likely to use?</a:t>
            </a:r>
          </a:p>
          <a:p>
            <a:r>
              <a:rPr lang="en-US" sz="3200" dirty="0">
                <a:latin typeface="+mj-lt"/>
              </a:rPr>
              <a:t>2. What are some good resources for continuing paddler education? Which might you use?</a:t>
            </a:r>
          </a:p>
          <a:p>
            <a:endParaRPr lang="en-US" dirty="0"/>
          </a:p>
        </p:txBody>
      </p:sp>
      <p:sp>
        <p:nvSpPr>
          <p:cNvPr id="4" name="Slide Number Placeholder 3">
            <a:extLst>
              <a:ext uri="{FF2B5EF4-FFF2-40B4-BE49-F238E27FC236}">
                <a16:creationId xmlns:a16="http://schemas.microsoft.com/office/drawing/2014/main" id="{2E2DC870-92DE-6290-9342-C923DF94015C}"/>
              </a:ext>
            </a:extLst>
          </p:cNvPr>
          <p:cNvSpPr>
            <a:spLocks noGrp="1"/>
          </p:cNvSpPr>
          <p:nvPr>
            <p:ph type="sldNum" sz="quarter" idx="12"/>
          </p:nvPr>
        </p:nvSpPr>
        <p:spPr/>
        <p:txBody>
          <a:bodyPr/>
          <a:lstStyle/>
          <a:p>
            <a:fld id="{380ED3A3-BA43-43DE-9A59-7E0E033A89EB}" type="slidenum">
              <a:rPr lang="en-US" smtClean="0"/>
              <a:t>79</a:t>
            </a:fld>
            <a:endParaRPr lang="en-US"/>
          </a:p>
        </p:txBody>
      </p:sp>
    </p:spTree>
    <p:extLst>
      <p:ext uri="{BB962C8B-B14F-4D97-AF65-F5344CB8AC3E}">
        <p14:creationId xmlns:p14="http://schemas.microsoft.com/office/powerpoint/2010/main" val="4076744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631" y="685800"/>
            <a:ext cx="5715000" cy="1143000"/>
          </a:xfrm>
        </p:spPr>
        <p:txBody>
          <a:bodyPr>
            <a:noAutofit/>
          </a:bodyPr>
          <a:lstStyle/>
          <a:p>
            <a:r>
              <a:rPr lang="en-US" sz="4000" dirty="0"/>
              <a:t>Federal Law Requires</a:t>
            </a:r>
          </a:p>
        </p:txBody>
      </p:sp>
      <p:sp>
        <p:nvSpPr>
          <p:cNvPr id="3" name="Content Placeholder 2"/>
          <p:cNvSpPr>
            <a:spLocks noGrp="1"/>
          </p:cNvSpPr>
          <p:nvPr>
            <p:ph idx="1"/>
          </p:nvPr>
        </p:nvSpPr>
        <p:spPr>
          <a:xfrm>
            <a:off x="2209800" y="2085281"/>
            <a:ext cx="6705599" cy="4525963"/>
          </a:xfrm>
        </p:spPr>
        <p:txBody>
          <a:bodyPr>
            <a:normAutofit/>
          </a:bodyPr>
          <a:lstStyle/>
          <a:p>
            <a:r>
              <a:rPr lang="en-US" dirty="0">
                <a:latin typeface="+mj-lt"/>
              </a:rPr>
              <a:t>USCG-approved </a:t>
            </a:r>
            <a:r>
              <a:rPr lang="en-US" b="1" dirty="0">
                <a:latin typeface="+mj-lt"/>
              </a:rPr>
              <a:t>Life Jacket</a:t>
            </a:r>
          </a:p>
          <a:p>
            <a:pPr marL="457200" lvl="1" indent="0">
              <a:buNone/>
            </a:pPr>
            <a:endParaRPr lang="en-US" sz="1800" dirty="0">
              <a:latin typeface="+mj-lt"/>
            </a:endParaRPr>
          </a:p>
          <a:p>
            <a:r>
              <a:rPr lang="en-US" dirty="0">
                <a:latin typeface="+mj-lt"/>
              </a:rPr>
              <a:t>“Sound producing device”—preferably a whistle attached to the Life Jacket</a:t>
            </a:r>
          </a:p>
          <a:p>
            <a:endParaRPr lang="en-US" sz="2000" dirty="0">
              <a:latin typeface="+mj-lt"/>
            </a:endParaRPr>
          </a:p>
          <a:p>
            <a:r>
              <a:rPr lang="en-US" dirty="0">
                <a:latin typeface="+mj-lt"/>
              </a:rPr>
              <a:t>A “White Light” if on the water after sunset or in reduced visibility</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5619" y="1856645"/>
            <a:ext cx="1148541" cy="1148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5096" y="3429000"/>
            <a:ext cx="942109" cy="94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80ED3A3-BA43-43DE-9A59-7E0E033A89EB}" type="slidenum">
              <a:rPr lang="en-US" smtClean="0"/>
              <a:t>8</a:t>
            </a:fld>
            <a:endParaRPr lang="en-US"/>
          </a:p>
        </p:txBody>
      </p:sp>
      <p:pic>
        <p:nvPicPr>
          <p:cNvPr id="7" name="Picture 1">
            <a:extLst>
              <a:ext uri="{FF2B5EF4-FFF2-40B4-BE49-F238E27FC236}">
                <a16:creationId xmlns:a16="http://schemas.microsoft.com/office/drawing/2014/main" id="{A737513D-E1CC-59CD-528F-2BFAC65C045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09931" y="5154613"/>
            <a:ext cx="37991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07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727596-BFE9-D9DF-DB12-A3EF7F6338D8}"/>
              </a:ext>
            </a:extLst>
          </p:cNvPr>
          <p:cNvSpPr>
            <a:spLocks noGrp="1"/>
          </p:cNvSpPr>
          <p:nvPr>
            <p:ph type="title"/>
          </p:nvPr>
        </p:nvSpPr>
        <p:spPr>
          <a:xfrm>
            <a:off x="1285009" y="589397"/>
            <a:ext cx="7886700" cy="1301748"/>
          </a:xfrm>
        </p:spPr>
        <p:txBody>
          <a:bodyPr/>
          <a:lstStyle/>
          <a:p>
            <a:r>
              <a:rPr lang="en-US" sz="4000" dirty="0"/>
              <a:t>REVIEW/QUESTIONS SECTION IV</a:t>
            </a:r>
          </a:p>
        </p:txBody>
      </p:sp>
      <p:sp>
        <p:nvSpPr>
          <p:cNvPr id="6" name="Text Placeholder 5">
            <a:extLst>
              <a:ext uri="{FF2B5EF4-FFF2-40B4-BE49-F238E27FC236}">
                <a16:creationId xmlns:a16="http://schemas.microsoft.com/office/drawing/2014/main" id="{53874053-C1B9-E232-E467-311D2954EFDB}"/>
              </a:ext>
            </a:extLst>
          </p:cNvPr>
          <p:cNvSpPr>
            <a:spLocks noGrp="1"/>
          </p:cNvSpPr>
          <p:nvPr>
            <p:ph type="body" idx="1"/>
          </p:nvPr>
        </p:nvSpPr>
        <p:spPr>
          <a:xfrm>
            <a:off x="1361209" y="2466109"/>
            <a:ext cx="7734300" cy="3962400"/>
          </a:xfrm>
        </p:spPr>
        <p:txBody>
          <a:bodyPr/>
          <a:lstStyle/>
          <a:p>
            <a:r>
              <a:rPr lang="en-US" sz="3200" dirty="0">
                <a:latin typeface="+mj-lt"/>
              </a:rPr>
              <a:t>3. Why is it important to connect with other paddlers? </a:t>
            </a:r>
          </a:p>
          <a:p>
            <a:r>
              <a:rPr lang="en-US" sz="3200" dirty="0">
                <a:latin typeface="+mj-lt"/>
              </a:rPr>
              <a:t>4. What resources might you use to do that?</a:t>
            </a:r>
          </a:p>
          <a:p>
            <a:r>
              <a:rPr lang="en-US" sz="3200" dirty="0">
                <a:latin typeface="+mj-lt"/>
              </a:rPr>
              <a:t>5. What is a vessel safety check? How do you get one?</a:t>
            </a:r>
          </a:p>
          <a:p>
            <a:endParaRPr lang="en-US" dirty="0"/>
          </a:p>
        </p:txBody>
      </p:sp>
      <p:sp>
        <p:nvSpPr>
          <p:cNvPr id="4" name="Slide Number Placeholder 3">
            <a:extLst>
              <a:ext uri="{FF2B5EF4-FFF2-40B4-BE49-F238E27FC236}">
                <a16:creationId xmlns:a16="http://schemas.microsoft.com/office/drawing/2014/main" id="{2E2DC870-92DE-6290-9342-C923DF94015C}"/>
              </a:ext>
            </a:extLst>
          </p:cNvPr>
          <p:cNvSpPr>
            <a:spLocks noGrp="1"/>
          </p:cNvSpPr>
          <p:nvPr>
            <p:ph type="sldNum" sz="quarter" idx="12"/>
          </p:nvPr>
        </p:nvSpPr>
        <p:spPr/>
        <p:txBody>
          <a:bodyPr/>
          <a:lstStyle/>
          <a:p>
            <a:fld id="{380ED3A3-BA43-43DE-9A59-7E0E033A89EB}" type="slidenum">
              <a:rPr lang="en-US" smtClean="0"/>
              <a:t>80</a:t>
            </a:fld>
            <a:endParaRPr lang="en-US"/>
          </a:p>
        </p:txBody>
      </p:sp>
    </p:spTree>
    <p:extLst>
      <p:ext uri="{BB962C8B-B14F-4D97-AF65-F5344CB8AC3E}">
        <p14:creationId xmlns:p14="http://schemas.microsoft.com/office/powerpoint/2010/main" val="409022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B96B9B-1D23-BA88-A670-4A9446E7BE54}"/>
              </a:ext>
            </a:extLst>
          </p:cNvPr>
          <p:cNvSpPr>
            <a:spLocks noGrp="1"/>
          </p:cNvSpPr>
          <p:nvPr>
            <p:ph type="ctrTitle"/>
          </p:nvPr>
        </p:nvSpPr>
        <p:spPr/>
        <p:txBody>
          <a:bodyPr/>
          <a:lstStyle/>
          <a:p>
            <a:r>
              <a:rPr lang="en-US" sz="4000" dirty="0"/>
              <a:t>V. OPEN FORUM</a:t>
            </a:r>
          </a:p>
        </p:txBody>
      </p:sp>
      <p:sp>
        <p:nvSpPr>
          <p:cNvPr id="6" name="Subtitle 5">
            <a:extLst>
              <a:ext uri="{FF2B5EF4-FFF2-40B4-BE49-F238E27FC236}">
                <a16:creationId xmlns:a16="http://schemas.microsoft.com/office/drawing/2014/main" id="{5C144DBA-7E2F-D560-E435-9E2DD2DCA05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2F726B1-836C-0E9E-3A6E-6CC7A4E41B51}"/>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0ED3A3-BA43-43DE-9A59-7E0E033A89EB}" type="slidenum">
              <a:rPr lang="en-US" smtClean="0"/>
              <a:pPr/>
              <a:t>81</a:t>
            </a:fld>
            <a:endParaRPr lang="en-US"/>
          </a:p>
        </p:txBody>
      </p:sp>
    </p:spTree>
    <p:extLst>
      <p:ext uri="{BB962C8B-B14F-4D97-AF65-F5344CB8AC3E}">
        <p14:creationId xmlns:p14="http://schemas.microsoft.com/office/powerpoint/2010/main" val="9245438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89F7-8417-3436-0FB3-43C3C18A0A41}"/>
              </a:ext>
            </a:extLst>
          </p:cNvPr>
          <p:cNvSpPr>
            <a:spLocks noGrp="1"/>
          </p:cNvSpPr>
          <p:nvPr>
            <p:ph type="title"/>
          </p:nvPr>
        </p:nvSpPr>
        <p:spPr>
          <a:xfrm>
            <a:off x="1295400" y="457200"/>
            <a:ext cx="7772400" cy="1143000"/>
          </a:xfrm>
        </p:spPr>
        <p:txBody>
          <a:bodyPr/>
          <a:lstStyle/>
          <a:p>
            <a:r>
              <a:rPr lang="en-US" sz="4000" dirty="0"/>
              <a:t>THANK YOU</a:t>
            </a:r>
          </a:p>
        </p:txBody>
      </p:sp>
      <p:sp>
        <p:nvSpPr>
          <p:cNvPr id="3" name="Content Placeholder 2">
            <a:extLst>
              <a:ext uri="{FF2B5EF4-FFF2-40B4-BE49-F238E27FC236}">
                <a16:creationId xmlns:a16="http://schemas.microsoft.com/office/drawing/2014/main" id="{EE67C3CA-63A0-70B7-5995-671641C548B8}"/>
              </a:ext>
            </a:extLst>
          </p:cNvPr>
          <p:cNvSpPr>
            <a:spLocks noGrp="1"/>
          </p:cNvSpPr>
          <p:nvPr>
            <p:ph idx="1"/>
          </p:nvPr>
        </p:nvSpPr>
        <p:spPr>
          <a:xfrm>
            <a:off x="1600200" y="2057400"/>
            <a:ext cx="7435516" cy="4114800"/>
          </a:xfrm>
        </p:spPr>
        <p:txBody>
          <a:bodyPr/>
          <a:lstStyle/>
          <a:p>
            <a:r>
              <a:rPr lang="en-US" dirty="0">
                <a:latin typeface="+mj-lt"/>
              </a:rPr>
              <a:t>Presenter contact information here</a:t>
            </a:r>
          </a:p>
        </p:txBody>
      </p:sp>
      <p:sp>
        <p:nvSpPr>
          <p:cNvPr id="4" name="Slide Number Placeholder 3">
            <a:extLst>
              <a:ext uri="{FF2B5EF4-FFF2-40B4-BE49-F238E27FC236}">
                <a16:creationId xmlns:a16="http://schemas.microsoft.com/office/drawing/2014/main" id="{CF55B082-F1B2-EFEF-0ADE-45BFD1E3B5AD}"/>
              </a:ext>
            </a:extLst>
          </p:cNvPr>
          <p:cNvSpPr>
            <a:spLocks noGrp="1"/>
          </p:cNvSpPr>
          <p:nvPr>
            <p:ph type="sldNum" sz="quarter" idx="12"/>
          </p:nvPr>
        </p:nvSpPr>
        <p:spPr/>
        <p:txBody>
          <a:bodyPr/>
          <a:lstStyle/>
          <a:p>
            <a:fld id="{380ED3A3-BA43-43DE-9A59-7E0E033A89EB}" type="slidenum">
              <a:rPr lang="en-US" smtClean="0"/>
              <a:t>82</a:t>
            </a:fld>
            <a:endParaRPr lang="en-US"/>
          </a:p>
        </p:txBody>
      </p:sp>
    </p:spTree>
    <p:extLst>
      <p:ext uri="{BB962C8B-B14F-4D97-AF65-F5344CB8AC3E}">
        <p14:creationId xmlns:p14="http://schemas.microsoft.com/office/powerpoint/2010/main" val="33912704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A6BEFD-4935-52FC-D2DE-D486F72A34A8}"/>
              </a:ext>
            </a:extLst>
          </p:cNvPr>
          <p:cNvSpPr>
            <a:spLocks noGrp="1"/>
          </p:cNvSpPr>
          <p:nvPr>
            <p:ph type="title"/>
          </p:nvPr>
        </p:nvSpPr>
        <p:spPr>
          <a:xfrm>
            <a:off x="1257300" y="2678906"/>
            <a:ext cx="7886700" cy="1500187"/>
          </a:xfrm>
        </p:spPr>
        <p:txBody>
          <a:bodyPr/>
          <a:lstStyle/>
          <a:p>
            <a:r>
              <a:rPr lang="en-US" sz="4000" dirty="0"/>
              <a:t>REFERENCE ONLY BEYOND THIS POINT</a:t>
            </a:r>
          </a:p>
        </p:txBody>
      </p:sp>
      <p:sp>
        <p:nvSpPr>
          <p:cNvPr id="4" name="Slide Number Placeholder 3">
            <a:extLst>
              <a:ext uri="{FF2B5EF4-FFF2-40B4-BE49-F238E27FC236}">
                <a16:creationId xmlns:a16="http://schemas.microsoft.com/office/drawing/2014/main" id="{0F2CAC0B-28EB-B586-B7F9-E623A09A10A8}"/>
              </a:ext>
            </a:extLst>
          </p:cNvPr>
          <p:cNvSpPr>
            <a:spLocks noGrp="1"/>
          </p:cNvSpPr>
          <p:nvPr>
            <p:ph type="sldNum" sz="quarter" idx="12"/>
          </p:nvPr>
        </p:nvSpPr>
        <p:spPr/>
        <p:txBody>
          <a:bodyPr/>
          <a:lstStyle/>
          <a:p>
            <a:fld id="{380ED3A3-BA43-43DE-9A59-7E0E033A89EB}" type="slidenum">
              <a:rPr lang="en-US" smtClean="0"/>
              <a:t>83</a:t>
            </a:fld>
            <a:endParaRPr lang="en-US"/>
          </a:p>
        </p:txBody>
      </p:sp>
    </p:spTree>
    <p:extLst>
      <p:ext uri="{BB962C8B-B14F-4D97-AF65-F5344CB8AC3E}">
        <p14:creationId xmlns:p14="http://schemas.microsoft.com/office/powerpoint/2010/main" val="16160180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4A8E866-7552-3CA6-A6DD-3547B01A4AA5}"/>
              </a:ext>
            </a:extLst>
          </p:cNvPr>
          <p:cNvSpPr>
            <a:spLocks noGrp="1"/>
          </p:cNvSpPr>
          <p:nvPr>
            <p:ph type="body" idx="1"/>
          </p:nvPr>
        </p:nvSpPr>
        <p:spPr>
          <a:xfrm>
            <a:off x="1295400" y="85635"/>
            <a:ext cx="5562600" cy="5924884"/>
          </a:xfrm>
        </p:spPr>
        <p:txBody>
          <a:bodyPr anchor="t" anchorCtr="0">
            <a:noAutofit/>
          </a:bodyPr>
          <a:lstStyle/>
          <a:p>
            <a:pPr>
              <a:spcBef>
                <a:spcPts val="0"/>
              </a:spcBef>
            </a:pPr>
            <a:r>
              <a:rPr lang="en-US" dirty="0">
                <a:solidFill>
                  <a:srgbClr val="002060"/>
                </a:solidFill>
                <a:latin typeface="+mj-lt"/>
              </a:rPr>
              <a:t>LIFE JACKETS. Do not show this image—inflatables not good for paddling.  Auto-inflate type is particularly problematic as paddlers get wet.</a:t>
            </a:r>
          </a:p>
          <a:p>
            <a:pPr algn="ctr">
              <a:spcBef>
                <a:spcPts val="0"/>
              </a:spcBef>
            </a:pPr>
            <a:endParaRPr lang="en-US" sz="1050" dirty="0">
              <a:solidFill>
                <a:srgbClr val="002060"/>
              </a:solidFill>
              <a:latin typeface="+mj-lt"/>
            </a:endParaRPr>
          </a:p>
          <a:p>
            <a:pPr>
              <a:spcBef>
                <a:spcPts val="0"/>
              </a:spcBef>
            </a:pPr>
            <a:r>
              <a:rPr lang="en-US" dirty="0">
                <a:solidFill>
                  <a:srgbClr val="002060"/>
                </a:solidFill>
                <a:latin typeface="+mj-lt"/>
              </a:rPr>
              <a:t>But might want to bring brochures to hand out with discussion of types of PFDs recommended..</a:t>
            </a:r>
          </a:p>
          <a:p>
            <a:pPr>
              <a:spcBef>
                <a:spcPts val="0"/>
              </a:spcBef>
            </a:pPr>
            <a:endParaRPr lang="en-US" sz="1050" dirty="0">
              <a:solidFill>
                <a:srgbClr val="002060"/>
              </a:solidFill>
              <a:latin typeface="+mj-lt"/>
            </a:endParaRPr>
          </a:p>
          <a:p>
            <a:pPr>
              <a:spcBef>
                <a:spcPts val="0"/>
              </a:spcBef>
            </a:pPr>
            <a:r>
              <a:rPr lang="en-US" dirty="0">
                <a:solidFill>
                  <a:srgbClr val="002060"/>
                </a:solidFill>
                <a:latin typeface="+mj-lt"/>
              </a:rPr>
              <a:t>PADDLECRAFT WEBSITE. May want to provide link to B Directorate national website which should be developed to include additional resources like checklists.</a:t>
            </a:r>
          </a:p>
          <a:p>
            <a:pPr>
              <a:spcBef>
                <a:spcPts val="0"/>
              </a:spcBef>
            </a:pPr>
            <a:endParaRPr lang="en-US" sz="1000" dirty="0">
              <a:solidFill>
                <a:schemeClr val="tx1"/>
              </a:solidFill>
            </a:endParaRPr>
          </a:p>
          <a:p>
            <a:pPr>
              <a:spcBef>
                <a:spcPts val="0"/>
              </a:spcBef>
            </a:pPr>
            <a:endParaRPr lang="en-US" sz="1800" dirty="0">
              <a:solidFill>
                <a:schemeClr val="tx1"/>
              </a:solidFill>
            </a:endParaRPr>
          </a:p>
          <a:p>
            <a:pPr>
              <a:spcBef>
                <a:spcPts val="0"/>
              </a:spcBef>
            </a:pPr>
            <a:endParaRPr lang="en-US" sz="1800" dirty="0">
              <a:solidFill>
                <a:schemeClr val="tx1"/>
              </a:solidFill>
            </a:endParaRPr>
          </a:p>
          <a:p>
            <a:pPr>
              <a:spcBef>
                <a:spcPts val="0"/>
              </a:spcBef>
            </a:pPr>
            <a:endParaRPr lang="en-US" sz="1800" dirty="0">
              <a:solidFill>
                <a:schemeClr val="tx1"/>
              </a:solidFill>
            </a:endParaRPr>
          </a:p>
          <a:p>
            <a:pPr>
              <a:spcBef>
                <a:spcPts val="0"/>
              </a:spcBef>
            </a:pPr>
            <a:endParaRPr lang="en-US" sz="1800" dirty="0">
              <a:solidFill>
                <a:schemeClr val="tx1"/>
              </a:solidFill>
            </a:endParaRPr>
          </a:p>
          <a:p>
            <a:pPr>
              <a:spcBef>
                <a:spcPts val="0"/>
              </a:spcBef>
            </a:pPr>
            <a:endParaRPr lang="en-US" sz="1800" dirty="0">
              <a:solidFill>
                <a:schemeClr val="tx1"/>
              </a:solidFill>
            </a:endParaRPr>
          </a:p>
        </p:txBody>
      </p:sp>
      <p:sp>
        <p:nvSpPr>
          <p:cNvPr id="4" name="Slide Number Placeholder 3">
            <a:extLst>
              <a:ext uri="{FF2B5EF4-FFF2-40B4-BE49-F238E27FC236}">
                <a16:creationId xmlns:a16="http://schemas.microsoft.com/office/drawing/2014/main" id="{BE606A3B-94EF-29CE-D76A-37106E47047D}"/>
              </a:ext>
            </a:extLst>
          </p:cNvPr>
          <p:cNvSpPr>
            <a:spLocks noGrp="1"/>
          </p:cNvSpPr>
          <p:nvPr>
            <p:ph type="sldNum" sz="quarter" idx="12"/>
          </p:nvPr>
        </p:nvSpPr>
        <p:spPr>
          <a:xfrm>
            <a:off x="8534399" y="6382084"/>
            <a:ext cx="541999" cy="457200"/>
          </a:xfrm>
        </p:spPr>
        <p:txBody>
          <a:bodyPr/>
          <a:lstStyle/>
          <a:p>
            <a:fld id="{380ED3A3-BA43-43DE-9A59-7E0E033A89EB}" type="slidenum">
              <a:rPr lang="en-US" smtClean="0"/>
              <a:t>84</a:t>
            </a:fld>
            <a:endParaRPr lang="en-US"/>
          </a:p>
        </p:txBody>
      </p:sp>
      <p:pic>
        <p:nvPicPr>
          <p:cNvPr id="2" name="Google Shape;779;p74" descr="Life Jacket Which.jpg">
            <a:extLst>
              <a:ext uri="{FF2B5EF4-FFF2-40B4-BE49-F238E27FC236}">
                <a16:creationId xmlns:a16="http://schemas.microsoft.com/office/drawing/2014/main" id="{D32F03A3-F362-7704-E9EC-F910500A8A04}"/>
              </a:ext>
            </a:extLst>
          </p:cNvPr>
          <p:cNvPicPr preferRelativeResize="0"/>
          <p:nvPr/>
        </p:nvPicPr>
        <p:blipFill rotWithShape="1">
          <a:blip r:embed="rId3">
            <a:alphaModFix/>
          </a:blip>
          <a:srcRect/>
          <a:stretch/>
        </p:blipFill>
        <p:spPr>
          <a:xfrm>
            <a:off x="6943871" y="247316"/>
            <a:ext cx="2104454" cy="4694903"/>
          </a:xfrm>
          <a:prstGeom prst="rect">
            <a:avLst/>
          </a:prstGeom>
          <a:noFill/>
          <a:ln>
            <a:noFill/>
          </a:ln>
        </p:spPr>
      </p:pic>
      <p:sp>
        <p:nvSpPr>
          <p:cNvPr id="3" name="TextBox 2">
            <a:extLst>
              <a:ext uri="{FF2B5EF4-FFF2-40B4-BE49-F238E27FC236}">
                <a16:creationId xmlns:a16="http://schemas.microsoft.com/office/drawing/2014/main" id="{A88AF20F-9BAF-1B4F-F289-0B0AE7655DC3}"/>
              </a:ext>
            </a:extLst>
          </p:cNvPr>
          <p:cNvSpPr txBox="1"/>
          <p:nvPr/>
        </p:nvSpPr>
        <p:spPr>
          <a:xfrm>
            <a:off x="1387642" y="6010519"/>
            <a:ext cx="7162799" cy="830997"/>
          </a:xfrm>
          <a:prstGeom prst="rect">
            <a:avLst/>
          </a:prstGeom>
          <a:noFill/>
        </p:spPr>
        <p:txBody>
          <a:bodyPr wrap="square" rtlCol="0">
            <a:spAutoFit/>
          </a:bodyPr>
          <a:lstStyle/>
          <a:p>
            <a:r>
              <a:rPr lang="en-US" sz="2400" dirty="0">
                <a:solidFill>
                  <a:srgbClr val="002060"/>
                </a:solidFill>
                <a:latin typeface="+mj-lt"/>
                <a:hlinkClick r:id="rId4"/>
              </a:rPr>
              <a:t>http://wow.uscgaux.info/content.php?unit=B-DEPT&amp;category=for-paddlers</a:t>
            </a:r>
            <a:endParaRPr lang="en-US" dirty="0"/>
          </a:p>
        </p:txBody>
      </p:sp>
    </p:spTree>
    <p:extLst>
      <p:ext uri="{BB962C8B-B14F-4D97-AF65-F5344CB8AC3E}">
        <p14:creationId xmlns:p14="http://schemas.microsoft.com/office/powerpoint/2010/main" val="3378805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849" y="381000"/>
            <a:ext cx="7772400" cy="1143000"/>
          </a:xfrm>
        </p:spPr>
        <p:txBody>
          <a:bodyPr/>
          <a:lstStyle/>
          <a:p>
            <a:r>
              <a:rPr lang="en-US" sz="4000" dirty="0"/>
              <a:t>Other Equipment</a:t>
            </a:r>
          </a:p>
        </p:txBody>
      </p:sp>
      <p:sp>
        <p:nvSpPr>
          <p:cNvPr id="3" name="Slide Number Placeholder 2"/>
          <p:cNvSpPr>
            <a:spLocks noGrp="1"/>
          </p:cNvSpPr>
          <p:nvPr>
            <p:ph type="sldNum" sz="quarter" idx="12"/>
          </p:nvPr>
        </p:nvSpPr>
        <p:spPr/>
        <p:txBody>
          <a:bodyPr/>
          <a:lstStyle/>
          <a:p>
            <a:fld id="{380ED3A3-BA43-43DE-9A59-7E0E033A89EB}" type="slidenum">
              <a:rPr lang="en-US" smtClean="0"/>
              <a:t>85</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2362200"/>
            <a:ext cx="4602771"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77561" y="1219200"/>
            <a:ext cx="252368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80549" y="4212746"/>
            <a:ext cx="2717703" cy="203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286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E0ED-3352-C0F7-6931-D2475AEBF7CE}"/>
              </a:ext>
            </a:extLst>
          </p:cNvPr>
          <p:cNvSpPr>
            <a:spLocks noGrp="1"/>
          </p:cNvSpPr>
          <p:nvPr>
            <p:ph type="title"/>
          </p:nvPr>
        </p:nvSpPr>
        <p:spPr>
          <a:xfrm>
            <a:off x="1219200" y="914400"/>
            <a:ext cx="7848600" cy="1223397"/>
          </a:xfrm>
        </p:spPr>
        <p:txBody>
          <a:bodyPr>
            <a:normAutofit fontScale="90000"/>
          </a:bodyPr>
          <a:lstStyle/>
          <a:p>
            <a:r>
              <a:rPr lang="en-US" dirty="0"/>
              <a:t>LIFE JACKETS:</a:t>
            </a:r>
            <a:br>
              <a:rPr lang="en-US" dirty="0"/>
            </a:br>
            <a:r>
              <a:rPr lang="en-US" sz="4000" dirty="0"/>
              <a:t> </a:t>
            </a:r>
            <a:r>
              <a:rPr lang="en-US" sz="3600" dirty="0"/>
              <a:t>A MUST FOR EVERY PADDLER</a:t>
            </a:r>
            <a:br>
              <a:rPr lang="en-US" dirty="0"/>
            </a:br>
            <a:endParaRPr lang="en-US" dirty="0"/>
          </a:p>
        </p:txBody>
      </p:sp>
      <p:sp>
        <p:nvSpPr>
          <p:cNvPr id="3" name="Content Placeholder 2">
            <a:extLst>
              <a:ext uri="{FF2B5EF4-FFF2-40B4-BE49-F238E27FC236}">
                <a16:creationId xmlns:a16="http://schemas.microsoft.com/office/drawing/2014/main" id="{75F11F14-6A06-D13F-4C05-941F80D68B14}"/>
              </a:ext>
            </a:extLst>
          </p:cNvPr>
          <p:cNvSpPr>
            <a:spLocks noGrp="1"/>
          </p:cNvSpPr>
          <p:nvPr>
            <p:ph idx="1"/>
          </p:nvPr>
        </p:nvSpPr>
        <p:spPr>
          <a:xfrm>
            <a:off x="1066800" y="1981200"/>
            <a:ext cx="6705600" cy="4068763"/>
          </a:xfrm>
        </p:spPr>
        <p:txBody>
          <a:bodyPr>
            <a:normAutofit/>
          </a:bodyPr>
          <a:lstStyle/>
          <a:p>
            <a:r>
              <a:rPr lang="en-US" dirty="0">
                <a:latin typeface="+mj-lt"/>
              </a:rPr>
              <a:t>Need to match activity</a:t>
            </a:r>
          </a:p>
          <a:p>
            <a:r>
              <a:rPr lang="en-US" dirty="0">
                <a:latin typeface="+mj-lt"/>
              </a:rPr>
              <a:t>Should be worn and properly fitted</a:t>
            </a:r>
          </a:p>
          <a:p>
            <a:r>
              <a:rPr lang="en-US" u="sng" dirty="0">
                <a:latin typeface="+mj-lt"/>
              </a:rPr>
              <a:t>Must be worn </a:t>
            </a:r>
            <a:r>
              <a:rPr lang="en-US" dirty="0">
                <a:latin typeface="+mj-lt"/>
              </a:rPr>
              <a:t>if younger than 13 or per state law</a:t>
            </a:r>
          </a:p>
          <a:p>
            <a:r>
              <a:rPr lang="en-US" dirty="0">
                <a:latin typeface="+mj-lt"/>
              </a:rPr>
              <a:t>Bright colors preferred</a:t>
            </a:r>
          </a:p>
          <a:p>
            <a:r>
              <a:rPr lang="en-US" dirty="0">
                <a:latin typeface="+mj-lt"/>
              </a:rPr>
              <a:t>Know your state laws!</a:t>
            </a:r>
          </a:p>
          <a:p>
            <a:pPr marL="0" indent="0">
              <a:buFont typeface="Arial" panose="020B0604020202020204" pitchFamily="34" charset="0"/>
              <a:buNone/>
            </a:pPr>
            <a:endParaRPr lang="en-US" dirty="0"/>
          </a:p>
          <a:p>
            <a:endParaRPr lang="en-US" dirty="0"/>
          </a:p>
          <a:p>
            <a:pPr marL="0" indent="0">
              <a:buNone/>
            </a:pPr>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6D744DD-BE61-18BE-ADEB-EA57636A7E3D}"/>
              </a:ext>
            </a:extLst>
          </p:cNvPr>
          <p:cNvSpPr>
            <a:spLocks noGrp="1"/>
          </p:cNvSpPr>
          <p:nvPr>
            <p:ph type="sldNum" sz="quarter" idx="12"/>
          </p:nvPr>
        </p:nvSpPr>
        <p:spPr/>
        <p:txBody>
          <a:bodyPr/>
          <a:lstStyle/>
          <a:p>
            <a:fld id="{380ED3A3-BA43-43DE-9A59-7E0E033A89EB}" type="slidenum">
              <a:rPr lang="en-US" smtClean="0"/>
              <a:t>9</a:t>
            </a:fld>
            <a:endParaRPr lang="en-US"/>
          </a:p>
        </p:txBody>
      </p:sp>
      <p:sp>
        <p:nvSpPr>
          <p:cNvPr id="6" name="TextBox 5">
            <a:extLst>
              <a:ext uri="{FF2B5EF4-FFF2-40B4-BE49-F238E27FC236}">
                <a16:creationId xmlns:a16="http://schemas.microsoft.com/office/drawing/2014/main" id="{1A5708D3-065F-B518-0EDA-C5114A24CA92}"/>
              </a:ext>
            </a:extLst>
          </p:cNvPr>
          <p:cNvSpPr txBox="1"/>
          <p:nvPr/>
        </p:nvSpPr>
        <p:spPr>
          <a:xfrm>
            <a:off x="1066800" y="6019800"/>
            <a:ext cx="7734300" cy="307777"/>
          </a:xfrm>
          <a:prstGeom prst="rect">
            <a:avLst/>
          </a:prstGeom>
          <a:noFill/>
        </p:spPr>
        <p:txBody>
          <a:bodyPr wrap="square" rtlCol="0">
            <a:spAutoFit/>
          </a:bodyPr>
          <a:lstStyle/>
          <a:p>
            <a:r>
              <a:rPr lang="en-US" sz="1400" dirty="0">
                <a:latin typeface="+mj-lt"/>
                <a:hlinkClick r:id="rId3"/>
              </a:rPr>
              <a:t>https://www.boatus.org/life-jacket-loaner/state-requirements/#state-holder</a:t>
            </a:r>
            <a:endParaRPr lang="en-US" sz="1400" dirty="0"/>
          </a:p>
        </p:txBody>
      </p:sp>
      <p:pic>
        <p:nvPicPr>
          <p:cNvPr id="8" name="Picture 7">
            <a:extLst>
              <a:ext uri="{FF2B5EF4-FFF2-40B4-BE49-F238E27FC236}">
                <a16:creationId xmlns:a16="http://schemas.microsoft.com/office/drawing/2014/main" id="{43A54D57-4625-E71D-5726-85A9C71F6747}"/>
              </a:ext>
            </a:extLst>
          </p:cNvPr>
          <p:cNvPicPr>
            <a:picLocks noChangeAspect="1"/>
          </p:cNvPicPr>
          <p:nvPr/>
        </p:nvPicPr>
        <p:blipFill>
          <a:blip r:embed="rId4"/>
          <a:stretch>
            <a:fillRect/>
          </a:stretch>
        </p:blipFill>
        <p:spPr>
          <a:xfrm>
            <a:off x="6934200" y="2137797"/>
            <a:ext cx="2438400" cy="2438400"/>
          </a:xfrm>
          <a:prstGeom prst="rect">
            <a:avLst/>
          </a:prstGeom>
        </p:spPr>
      </p:pic>
    </p:spTree>
    <p:extLst>
      <p:ext uri="{BB962C8B-B14F-4D97-AF65-F5344CB8AC3E}">
        <p14:creationId xmlns:p14="http://schemas.microsoft.com/office/powerpoint/2010/main" val="400298183"/>
      </p:ext>
    </p:extLst>
  </p:cSld>
  <p:clrMapOvr>
    <a:masterClrMapping/>
  </p:clrMapOvr>
</p:sld>
</file>

<file path=ppt/theme/theme1.xml><?xml version="1.0" encoding="utf-8"?>
<a:theme xmlns:a="http://schemas.openxmlformats.org/drawingml/2006/main" name="Aux 3">
  <a:themeElements>
    <a:clrScheme name="Aux 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ux 3">
      <a:majorFont>
        <a:latin typeface="Arial Black"/>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ux 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ux 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ux 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ux 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ux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ux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ux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USCGAux-light</Template>
  <TotalTime>5198</TotalTime>
  <Words>12508</Words>
  <Application>Microsoft Office PowerPoint</Application>
  <PresentationFormat>On-screen Show (4:3)</PresentationFormat>
  <Paragraphs>1387</Paragraphs>
  <Slides>85</Slides>
  <Notes>85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Arial</vt:lpstr>
      <vt:lpstr>Arial Black</vt:lpstr>
      <vt:lpstr>Arial Rounded MT Bold</vt:lpstr>
      <vt:lpstr>Calibri</vt:lpstr>
      <vt:lpstr>Google Sans</vt:lpstr>
      <vt:lpstr>Times New Roman</vt:lpstr>
      <vt:lpstr>YouTube Sans</vt:lpstr>
      <vt:lpstr>Aux 3</vt:lpstr>
      <vt:lpstr>A Paddler’s Guide to Safety</vt:lpstr>
      <vt:lpstr>Let’s Start with a Few Questions</vt:lpstr>
      <vt:lpstr>Here’s What We’ll Cover</vt:lpstr>
      <vt:lpstr>I. KNOWLEDGE  AND  BASIC GEAR </vt:lpstr>
      <vt:lpstr>Popularity of Paddle Sports is Growing</vt:lpstr>
      <vt:lpstr>Risk Mitigation</vt:lpstr>
      <vt:lpstr>Risk Mitigation</vt:lpstr>
      <vt:lpstr>Federal Law Requires</vt:lpstr>
      <vt:lpstr>LIFE JACKETS:  A MUST FOR EVERY PADDLER </vt:lpstr>
      <vt:lpstr>Life Jackets: Comfort and Fit</vt:lpstr>
      <vt:lpstr>Basic Terminology</vt:lpstr>
      <vt:lpstr>Buoyancy is Critical</vt:lpstr>
      <vt:lpstr>Types of Vessels</vt:lpstr>
      <vt:lpstr>Types of Vessels</vt:lpstr>
      <vt:lpstr>Types of Vessels</vt:lpstr>
      <vt:lpstr>Recreational/Beginner Kayaks</vt:lpstr>
      <vt:lpstr>Recreational/Beginner Kayaks</vt:lpstr>
      <vt:lpstr>Intermediate to  Advanced Kayaks</vt:lpstr>
      <vt:lpstr>Intermediate to  Advanced Kayaks</vt:lpstr>
      <vt:lpstr>Other Vessels Addressed Later</vt:lpstr>
      <vt:lpstr>The Paddle</vt:lpstr>
      <vt:lpstr>Other Gear</vt:lpstr>
      <vt:lpstr>REVIEW/QUESTIONS SECTION I</vt:lpstr>
      <vt:lpstr>REVIEW/QUESTIONS SECTION I</vt:lpstr>
      <vt:lpstr>REVIEW/QUESTIONS SECTION I</vt:lpstr>
      <vt:lpstr>Stages of a Trip</vt:lpstr>
      <vt:lpstr>1. PLANNING AND PREPARATION</vt:lpstr>
      <vt:lpstr>Trip Planning</vt:lpstr>
      <vt:lpstr>Planning the Venue/Route</vt:lpstr>
      <vt:lpstr>Planning for Weather</vt:lpstr>
      <vt:lpstr>Planning:  Dressing for Weather and Water</vt:lpstr>
      <vt:lpstr>Planning:  Dressing for the Water</vt:lpstr>
      <vt:lpstr>Planning:  Dressing for the Water</vt:lpstr>
      <vt:lpstr>Planning:  Dressing for the Water</vt:lpstr>
      <vt:lpstr>Planning:  Dressing for the Water</vt:lpstr>
      <vt:lpstr>Planning:  Dressing for the Water</vt:lpstr>
      <vt:lpstr>Clothing Options</vt:lpstr>
      <vt:lpstr>Clothing Options</vt:lpstr>
      <vt:lpstr>Clothing Options</vt:lpstr>
      <vt:lpstr>Hand Protection</vt:lpstr>
      <vt:lpstr>Head Protection</vt:lpstr>
      <vt:lpstr>Footwear</vt:lpstr>
      <vt:lpstr>Planning for Visibility</vt:lpstr>
      <vt:lpstr>Planning Checklist</vt:lpstr>
      <vt:lpstr>Float Plan</vt:lpstr>
      <vt:lpstr>Getting to the Water</vt:lpstr>
      <vt:lpstr>At the Water’s Edge</vt:lpstr>
      <vt:lpstr>2. On the Water!</vt:lpstr>
      <vt:lpstr>On the Water</vt:lpstr>
      <vt:lpstr>On the Water</vt:lpstr>
      <vt:lpstr>Rules of the Road</vt:lpstr>
      <vt:lpstr>Communication</vt:lpstr>
      <vt:lpstr>Situational Awareness</vt:lpstr>
      <vt:lpstr>Situational Awareness: Closing Distance</vt:lpstr>
      <vt:lpstr>Emergencies/Prevention</vt:lpstr>
      <vt:lpstr>3. After Your Trip</vt:lpstr>
      <vt:lpstr>After Your Trip</vt:lpstr>
      <vt:lpstr>REVIEW/QUESTIONS SECTION II</vt:lpstr>
      <vt:lpstr>REVIEW/QUESTIONS SECTION II</vt:lpstr>
      <vt:lpstr>REVIEW/QUESTIONS SECTION II</vt:lpstr>
      <vt:lpstr>III. SUP and FISHING KAYAKS</vt:lpstr>
      <vt:lpstr>Many Practices Apply to all Paddlecraft</vt:lpstr>
      <vt:lpstr>Many Practices Apply to all Paddlecraft</vt:lpstr>
      <vt:lpstr>Considerations for SUPs: Stand Up Paddleboards</vt:lpstr>
      <vt:lpstr>Considerations for Kayak Fishing</vt:lpstr>
      <vt:lpstr>Considerations for Kayak Fishing</vt:lpstr>
      <vt:lpstr>Considerations for Kayak Fishing</vt:lpstr>
      <vt:lpstr>Canoe Safety</vt:lpstr>
      <vt:lpstr>REVIEW/QUESTIONS SECTION III</vt:lpstr>
      <vt:lpstr>IV. RESOURCES</vt:lpstr>
      <vt:lpstr>Resources</vt:lpstr>
      <vt:lpstr>Boating Accidents</vt:lpstr>
      <vt:lpstr>Mobile Phone Apps</vt:lpstr>
      <vt:lpstr>Training and Education</vt:lpstr>
      <vt:lpstr>Get a Vessel Safety Check</vt:lpstr>
      <vt:lpstr>Paddlecraft Vessel Exam: Requirements and Recommendations</vt:lpstr>
      <vt:lpstr>Identify your vessel</vt:lpstr>
      <vt:lpstr>Have fun, but be safe!</vt:lpstr>
      <vt:lpstr>REVIEW/QUESTIONS SECTION IV</vt:lpstr>
      <vt:lpstr>REVIEW/QUESTIONS SECTION IV</vt:lpstr>
      <vt:lpstr>V. OPEN FORUM</vt:lpstr>
      <vt:lpstr>THANK YOU</vt:lpstr>
      <vt:lpstr>REFERENCE ONLY BEYOND THIS POINT</vt:lpstr>
      <vt:lpstr>PowerPoint Presentation</vt:lpstr>
      <vt:lpstr>Other Equipment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Stroup</dc:creator>
  <cp:lastModifiedBy>S</cp:lastModifiedBy>
  <cp:revision>608</cp:revision>
  <cp:lastPrinted>2023-01-10T03:37:47Z</cp:lastPrinted>
  <dcterms:created xsi:type="dcterms:W3CDTF">2018-04-06T11:46:18Z</dcterms:created>
  <dcterms:modified xsi:type="dcterms:W3CDTF">2023-04-13T19:43:42Z</dcterms:modified>
</cp:coreProperties>
</file>